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9" r:id="rId3"/>
    <p:sldId id="260" r:id="rId4"/>
    <p:sldId id="279" r:id="rId5"/>
    <p:sldId id="261" r:id="rId6"/>
    <p:sldId id="263" r:id="rId7"/>
    <p:sldId id="262" r:id="rId8"/>
    <p:sldId id="280" r:id="rId9"/>
    <p:sldId id="266" r:id="rId10"/>
    <p:sldId id="267" r:id="rId11"/>
    <p:sldId id="268" r:id="rId12"/>
    <p:sldId id="269" r:id="rId13"/>
    <p:sldId id="270" r:id="rId14"/>
    <p:sldId id="271" r:id="rId15"/>
    <p:sldId id="273" r:id="rId16"/>
    <p:sldId id="274" r:id="rId17"/>
    <p:sldId id="275" r:id="rId18"/>
    <p:sldId id="276" r:id="rId19"/>
    <p:sldId id="277" r:id="rId20"/>
    <p:sldId id="278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1E86"/>
    <a:srgbClr val="435422"/>
    <a:srgbClr val="602E04"/>
    <a:srgbClr val="CC0099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92" d="100"/>
          <a:sy n="92" d="100"/>
        </p:scale>
        <p:origin x="91" y="35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9" d="100"/>
        <a:sy n="69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2760" y="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49A275-1CE0-4E75-9FBB-880A038DABFE}" type="datetimeFigureOut">
              <a:rPr lang="th-TH" smtClean="0"/>
              <a:pPr/>
              <a:t>06/06/61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BAF84-BFAD-4901-BE56-38E3ABAAB71B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251477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Image Placeholder 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767651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00-Cover-0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1-Title-0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-Content-0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-Content-0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36" r:id="rId2"/>
    <p:sldLayoutId id="2147483722" r:id="rId3"/>
    <p:sldLayoutId id="2147483723" r:id="rId4"/>
    <p:sldLayoutId id="2147483726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Angsana New" pitchFamily="18" charset="-34"/>
          <a:ea typeface="+mj-ea"/>
          <a:cs typeface="Angsana New" pitchFamily="18" charset="-34"/>
        </a:defRPr>
      </a:lvl1pPr>
    </p:titleStyle>
    <p:bodyStyle>
      <a:lvl1pPr marL="0" indent="-274320" algn="l" defTabSz="914400" rtl="0" eaLnBrk="1" latinLnBrk="0" hangingPunct="1">
        <a:lnSpc>
          <a:spcPts val="2500"/>
        </a:lnSpc>
        <a:spcBef>
          <a:spcPts val="0"/>
        </a:spcBef>
        <a:buSzPct val="50000"/>
        <a:buFont typeface="Wingdings" pitchFamily="2" charset="2"/>
        <a:buChar char="q"/>
        <a:defRPr lang="en-US" sz="3200" kern="1200" dirty="0" smtClean="0">
          <a:solidFill>
            <a:srgbClr val="0070C0"/>
          </a:solidFill>
          <a:latin typeface="Angsana New" pitchFamily="18" charset="-34"/>
          <a:ea typeface="+mn-ea"/>
          <a:cs typeface="Angsana New" pitchFamily="18" charset="-34"/>
        </a:defRPr>
      </a:lvl1pPr>
      <a:lvl2pPr marL="640080" indent="-182880" algn="l" defTabSz="914400" rtl="0" eaLnBrk="1" latinLnBrk="0" hangingPunct="1">
        <a:lnSpc>
          <a:spcPts val="2000"/>
        </a:lnSpc>
        <a:spcBef>
          <a:spcPts val="0"/>
        </a:spcBef>
        <a:spcAft>
          <a:spcPts val="0"/>
        </a:spcAft>
        <a:buSzPct val="90000"/>
        <a:buFont typeface="Wingdings" pitchFamily="2" charset="2"/>
        <a:buChar char="§"/>
        <a:defRPr lang="en-US" sz="3200" kern="1200" dirty="0" smtClean="0">
          <a:solidFill>
            <a:srgbClr val="0070C0"/>
          </a:solidFill>
          <a:latin typeface="Angsana New" pitchFamily="18" charset="-34"/>
          <a:ea typeface="+mn-ea"/>
          <a:cs typeface="Angsana New" pitchFamily="18" charset="-34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ngsana New" pitchFamily="18" charset="-34"/>
          <a:ea typeface="+mn-ea"/>
          <a:cs typeface="Angsana New" pitchFamily="18" charset="-34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ngsana New" pitchFamily="18" charset="-34"/>
          <a:ea typeface="+mn-ea"/>
          <a:cs typeface="Angsana New" pitchFamily="18" charset="-34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ngsana New" pitchFamily="18" charset="-34"/>
          <a:ea typeface="+mn-ea"/>
          <a:cs typeface="Angsana New" pitchFamily="18" charset="-34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2844" y="1355754"/>
            <a:ext cx="8856984" cy="553998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th-TH" sz="3000" b="1" dirty="0" smtClean="0">
                <a:solidFill>
                  <a:schemeClr val="bg1"/>
                </a:solidFill>
              </a:rPr>
              <a:t>บทที่ 4 การออกแบบการวิจัยการตลาด</a:t>
            </a:r>
            <a:endParaRPr lang="en-US" sz="3000" b="1" dirty="0" smtClean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7016" y="1844093"/>
            <a:ext cx="8856984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r"/>
            <a:r>
              <a:rPr lang="th-TH" sz="3200" b="1" dirty="0" smtClean="0">
                <a:solidFill>
                  <a:schemeClr val="bg1"/>
                </a:solidFill>
              </a:rPr>
              <a:t>วิจัย</a:t>
            </a:r>
            <a:r>
              <a:rPr lang="th-TH" sz="3200" b="1" dirty="0" smtClean="0">
                <a:solidFill>
                  <a:schemeClr val="bg1"/>
                </a:solidFill>
              </a:rPr>
              <a:t>การตลาด</a:t>
            </a:r>
            <a:endParaRPr lang="en-US" sz="30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646523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4</a:t>
            </a:r>
            <a:r>
              <a:rPr lang="th-TH" sz="3200" b="1" dirty="0" smtClean="0">
                <a:solidFill>
                  <a:schemeClr val="bg1"/>
                </a:solidFill>
              </a:rPr>
              <a:t>.2 ประเภทของการวิจัยการตลาดและประเภทของข้อมูล</a:t>
            </a:r>
            <a:endParaRPr lang="en-US" sz="3200" b="1" dirty="0" smtClean="0">
              <a:solidFill>
                <a:schemeClr val="bg1"/>
              </a:solidFill>
            </a:endParaRPr>
          </a:p>
          <a:p>
            <a:endParaRPr lang="th-TH" sz="3200" b="1" dirty="0" smtClean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7224" y="1357298"/>
            <a:ext cx="25074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รูปแบบการเก็บข้อมูล</a:t>
            </a:r>
            <a:endParaRPr lang="en-US" sz="3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846257" y="600055"/>
            <a:ext cx="51235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4.2.2 รูปแบบการเก็บข้อมูลสำหรับการวิจัยการตลาด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71604" y="2143116"/>
            <a:ext cx="6476453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1. แบบตัดขวาง </a:t>
            </a:r>
            <a:r>
              <a:rPr lang="en-US" sz="2800" b="1" dirty="0" smtClean="0"/>
              <a:t>(Cross-sectional design</a:t>
            </a:r>
            <a:r>
              <a:rPr lang="th-TH" sz="2800" dirty="0" smtClean="0"/>
              <a:t>)</a:t>
            </a:r>
          </a:p>
          <a:p>
            <a:pPr lvl="1">
              <a:buFont typeface="Courier New" pitchFamily="49" charset="0"/>
              <a:buChar char="o"/>
            </a:pPr>
            <a:r>
              <a:rPr lang="th-TH" sz="2800" b="1" dirty="0" smtClean="0"/>
              <a:t> แบบตัดขวางครั้งเดียว (</a:t>
            </a:r>
            <a:r>
              <a:rPr lang="en-US" sz="2800" b="1" dirty="0" smtClean="0"/>
              <a:t>Single cross-sectional design</a:t>
            </a:r>
            <a:r>
              <a:rPr lang="th-TH" sz="2800" b="1" dirty="0" smtClean="0"/>
              <a:t>)</a:t>
            </a:r>
            <a:r>
              <a:rPr lang="th-TH" sz="2800" dirty="0" smtClean="0"/>
              <a:t> </a:t>
            </a:r>
          </a:p>
          <a:p>
            <a:pPr lvl="1">
              <a:buFont typeface="Courier New" pitchFamily="49" charset="0"/>
              <a:buChar char="o"/>
            </a:pPr>
            <a:r>
              <a:rPr lang="th-TH" sz="2800" b="1" dirty="0" smtClean="0"/>
              <a:t> แบบตัดขวางหลายครั้ง </a:t>
            </a:r>
            <a:r>
              <a:rPr lang="en-US" sz="2800" b="1" dirty="0" smtClean="0"/>
              <a:t>(Multiple cross-sectional design</a:t>
            </a:r>
            <a:r>
              <a:rPr lang="th-TH" sz="2800" b="1" dirty="0" smtClean="0"/>
              <a:t>) </a:t>
            </a:r>
          </a:p>
          <a:p>
            <a:r>
              <a:rPr lang="th-TH" sz="2800" b="1" dirty="0" smtClean="0"/>
              <a:t>2. แบบตามยาว (</a:t>
            </a:r>
            <a:r>
              <a:rPr lang="en-US" sz="2800" b="1" dirty="0" smtClean="0"/>
              <a:t>Longitudinal design or panels)</a:t>
            </a:r>
            <a:r>
              <a:rPr lang="th-TH" sz="2800" dirty="0" smtClean="0"/>
              <a:t> </a:t>
            </a:r>
            <a:endParaRPr lang="th-TH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646523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4</a:t>
            </a:r>
            <a:r>
              <a:rPr lang="th-TH" sz="3200" b="1" dirty="0" smtClean="0">
                <a:solidFill>
                  <a:schemeClr val="bg1"/>
                </a:solidFill>
              </a:rPr>
              <a:t>.2 ประเภทของการวิจัยการตลาดและประเภทของข้อมูล</a:t>
            </a:r>
            <a:endParaRPr lang="en-US" sz="3200" b="1" dirty="0" smtClean="0">
              <a:solidFill>
                <a:schemeClr val="bg1"/>
              </a:solidFill>
            </a:endParaRPr>
          </a:p>
          <a:p>
            <a:endParaRPr lang="th-TH" sz="3200" b="1" dirty="0" smtClean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7224" y="1357298"/>
            <a:ext cx="25074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รูปแบบการเก็บข้อมูล</a:t>
            </a:r>
            <a:endParaRPr lang="en-US" sz="3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846257" y="600055"/>
            <a:ext cx="51235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4.2.2 รูปแบบการเก็บข้อมูลสำหรับการวิจัยการตลาด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357290" y="2286962"/>
          <a:ext cx="7107905" cy="2499360"/>
        </p:xfrm>
        <a:graphic>
          <a:graphicData uri="http://schemas.openxmlformats.org/drawingml/2006/table">
            <a:tbl>
              <a:tblPr/>
              <a:tblGrid>
                <a:gridCol w="2369021"/>
                <a:gridCol w="2369021"/>
                <a:gridCol w="2369863"/>
              </a:tblGrid>
              <a:tr h="0">
                <a:tc gridSpan="3"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2400" b="1" dirty="0" smtClean="0">
                          <a:latin typeface="Angsana New"/>
                          <a:ea typeface="Calibri"/>
                        </a:rPr>
                        <a:t>การ</a:t>
                      </a:r>
                      <a:r>
                        <a:rPr lang="th-TH" sz="2400" b="1" dirty="0">
                          <a:latin typeface="Angsana New"/>
                          <a:ea typeface="Calibri"/>
                        </a:rPr>
                        <a:t>เปรียบเทียบเกณฑ์การประเมินของการวิจัยเชิงประเภทต่าง ๆ </a:t>
                      </a:r>
                      <a:endParaRPr lang="en-US" sz="2400" b="1" dirty="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ประเด็น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แบบตัดขวาง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แบบตามยาว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การหาความเปลี่ยนแปลง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เสียเปรียบ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ได้เปรียบ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2000" b="1" dirty="0">
                          <a:latin typeface="Angsana New"/>
                          <a:ea typeface="Calibri"/>
                        </a:rPr>
                        <a:t>การใช้ตัวอย่างจำนวนมาก</a:t>
                      </a:r>
                      <a:endParaRPr lang="en-US" sz="2400" b="1" dirty="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เสียเปรียบ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ได้เปรียบ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ค่าใช้จ่าย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เสียเปรียบ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ได้เปรียบ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ความถูกต้อง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เสียเปรียบ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ได้เปรียบ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การเป็นตัวแทนของประชากร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ได้เปรียบ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เสียเปรียบ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ความลำเอียง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ได้เปรียบ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b="1" dirty="0">
                          <a:latin typeface="Angsana New"/>
                          <a:ea typeface="Calibri"/>
                        </a:rPr>
                        <a:t>เสียเปรียบ</a:t>
                      </a:r>
                      <a:endParaRPr lang="en-US" sz="2400" b="1" dirty="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646523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4</a:t>
            </a:r>
            <a:r>
              <a:rPr lang="th-TH" sz="3200" b="1" dirty="0" smtClean="0">
                <a:solidFill>
                  <a:schemeClr val="bg1"/>
                </a:solidFill>
              </a:rPr>
              <a:t>.2 ประเภทของการวิจัยการตลาดและประเภทของข้อมูล</a:t>
            </a:r>
            <a:endParaRPr lang="en-US" sz="3200" b="1" dirty="0" smtClean="0">
              <a:solidFill>
                <a:schemeClr val="bg1"/>
              </a:solidFill>
            </a:endParaRPr>
          </a:p>
          <a:p>
            <a:endParaRPr lang="th-TH" sz="3200" b="1" dirty="0" smtClean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7224" y="1357298"/>
            <a:ext cx="22092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ประเภทของข้อมูล</a:t>
            </a:r>
            <a:endParaRPr lang="en-US" sz="3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479991" y="600055"/>
            <a:ext cx="24897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4.2.3 ประเภทของข้อมูล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85852" y="2285992"/>
            <a:ext cx="7835799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1. ข้อมูลปฐมภูมิ </a:t>
            </a:r>
            <a:r>
              <a:rPr lang="en-US" sz="2800" b="1" dirty="0" smtClean="0"/>
              <a:t>(Primary data)</a:t>
            </a:r>
            <a:r>
              <a:rPr lang="th-TH" sz="2800" dirty="0" smtClean="0"/>
              <a:t> </a:t>
            </a:r>
          </a:p>
          <a:p>
            <a:r>
              <a:rPr lang="th-TH" sz="2800" b="1" dirty="0" smtClean="0"/>
              <a:t>2. ข้อมูลทุติยภูมิ </a:t>
            </a:r>
            <a:r>
              <a:rPr lang="en-US" sz="2800" b="1" dirty="0" smtClean="0"/>
              <a:t>(Secondary data)</a:t>
            </a:r>
            <a:r>
              <a:rPr lang="en-US" sz="2800" dirty="0" smtClean="0"/>
              <a:t> </a:t>
            </a:r>
            <a:endParaRPr lang="th-TH" sz="2800" dirty="0" smtClean="0"/>
          </a:p>
          <a:p>
            <a:pPr lvl="1">
              <a:buFont typeface="Courier New" pitchFamily="49" charset="0"/>
              <a:buChar char="o"/>
            </a:pPr>
            <a:r>
              <a:rPr lang="th-TH" sz="2800" b="1" dirty="0" smtClean="0"/>
              <a:t> ข้อมูลทุติยภูมิจากแหล่งภายใน </a:t>
            </a:r>
            <a:r>
              <a:rPr lang="en-US" sz="2800" b="1" dirty="0" smtClean="0"/>
              <a:t>(Internal sources of secondary data) </a:t>
            </a:r>
            <a:endParaRPr lang="th-TH" sz="2800" b="1" dirty="0" smtClean="0"/>
          </a:p>
          <a:p>
            <a:pPr lvl="1">
              <a:buFont typeface="Courier New" pitchFamily="49" charset="0"/>
              <a:buChar char="o"/>
            </a:pPr>
            <a:r>
              <a:rPr lang="th-TH" sz="2800" b="1" dirty="0" smtClean="0"/>
              <a:t> ข้อมูลทุติยภูมิจากแหล่งภายนอก </a:t>
            </a:r>
            <a:r>
              <a:rPr lang="en-US" sz="2800" b="1" dirty="0" smtClean="0"/>
              <a:t>(External sources of secondary data) </a:t>
            </a:r>
            <a:endParaRPr lang="th-TH" sz="28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646523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4</a:t>
            </a:r>
            <a:r>
              <a:rPr lang="th-TH" sz="3200" b="1" dirty="0" smtClean="0">
                <a:solidFill>
                  <a:schemeClr val="bg1"/>
                </a:solidFill>
              </a:rPr>
              <a:t>.2 ประเภทของการวิจัยการตลาดและประเภทของข้อมูล</a:t>
            </a:r>
            <a:endParaRPr lang="en-US" sz="3200" b="1" dirty="0" smtClean="0">
              <a:solidFill>
                <a:schemeClr val="bg1"/>
              </a:solidFill>
            </a:endParaRPr>
          </a:p>
          <a:p>
            <a:endParaRPr lang="th-TH" sz="3200" b="1" dirty="0" smtClean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7224" y="1357298"/>
            <a:ext cx="22092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ประเภทของข้อมูล</a:t>
            </a:r>
            <a:endParaRPr lang="en-US" sz="3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479991" y="600055"/>
            <a:ext cx="24897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4.2.3 ประเภทของข้อมูล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214414" y="2214554"/>
          <a:ext cx="7715305" cy="3048000"/>
        </p:xfrm>
        <a:graphic>
          <a:graphicData uri="http://schemas.openxmlformats.org/drawingml/2006/table">
            <a:tbl>
              <a:tblPr/>
              <a:tblGrid>
                <a:gridCol w="2646712"/>
                <a:gridCol w="1785159"/>
                <a:gridCol w="1785159"/>
                <a:gridCol w="1498275"/>
              </a:tblGrid>
              <a:tr h="0">
                <a:tc gridSpan="4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000" b="1" dirty="0" smtClean="0">
                          <a:latin typeface="Angsana New"/>
                          <a:ea typeface="Calibri"/>
                        </a:rPr>
                        <a:t>ความ</a:t>
                      </a:r>
                      <a:r>
                        <a:rPr lang="th-TH" sz="2000" b="1" dirty="0">
                          <a:latin typeface="Angsana New"/>
                          <a:ea typeface="Calibri"/>
                        </a:rPr>
                        <a:t>เหมาะสมของข้อมูลกับการวิจัยประเภทต่าง ๆ </a:t>
                      </a:r>
                      <a:endParaRPr lang="en-US" sz="2000" b="1" dirty="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Angsana New"/>
                          <a:ea typeface="Calibri"/>
                        </a:rPr>
                        <a:t>ลักษณะข้อมูล</a:t>
                      </a:r>
                      <a:endParaRPr lang="en-US" sz="2000" b="1" dirty="0">
                        <a:latin typeface="Angsana New"/>
                        <a:ea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>
                          <a:latin typeface="Angsana New"/>
                          <a:ea typeface="Calibri"/>
                        </a:rPr>
                        <a:t>ประเภทการวิจัย</a:t>
                      </a:r>
                      <a:endParaRPr lang="en-US" sz="20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>
                          <a:latin typeface="Angsana New"/>
                          <a:ea typeface="Calibri"/>
                        </a:rPr>
                        <a:t>การวิจัยเชิงสำรวจ</a:t>
                      </a:r>
                      <a:endParaRPr lang="en-US" sz="20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>
                          <a:latin typeface="Angsana New"/>
                          <a:ea typeface="Calibri"/>
                        </a:rPr>
                        <a:t>การวิจัยเชิงพรรณนา</a:t>
                      </a:r>
                      <a:endParaRPr lang="en-US" sz="20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>
                          <a:latin typeface="Angsana New"/>
                          <a:ea typeface="Calibri"/>
                        </a:rPr>
                        <a:t>การวิจัยเชิงสาเหตุ</a:t>
                      </a:r>
                      <a:endParaRPr lang="en-US" sz="20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Angsana New"/>
                          <a:ea typeface="Calibri"/>
                        </a:rPr>
                        <a:t>ข้อมูลปฐมภูมิ</a:t>
                      </a:r>
                      <a:endParaRPr lang="en-US" sz="2000" b="1" dirty="0">
                        <a:latin typeface="Angsana New"/>
                        <a:ea typeface="Calibri"/>
                      </a:endParaRPr>
                    </a:p>
                    <a:p>
                      <a:pPr marL="342900" lvl="0" indent="-180000" algn="thaiDist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800" b="1" dirty="0">
                          <a:latin typeface="Angsana New"/>
                          <a:ea typeface="Calibri"/>
                        </a:rPr>
                        <a:t>การวิจัยเชิงคุณภาพ</a:t>
                      </a:r>
                      <a:endParaRPr lang="en-US" sz="2000" b="1" dirty="0">
                        <a:latin typeface="Angsana New"/>
                        <a:ea typeface="Calibri"/>
                      </a:endParaRPr>
                    </a:p>
                    <a:p>
                      <a:pPr marL="342900" lvl="0" indent="-180000" algn="thaiDist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800" b="1" dirty="0">
                          <a:latin typeface="Angsana New"/>
                          <a:ea typeface="Calibri"/>
                        </a:rPr>
                        <a:t>การสำรวจ</a:t>
                      </a:r>
                      <a:endParaRPr lang="en-US" sz="2000" b="1" dirty="0">
                        <a:latin typeface="Angsana New"/>
                        <a:ea typeface="Calibri"/>
                      </a:endParaRPr>
                    </a:p>
                    <a:p>
                      <a:pPr marL="342900" lvl="0" indent="-180000" algn="thaiDist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800" b="1" dirty="0">
                          <a:latin typeface="Angsana New"/>
                          <a:ea typeface="Calibri"/>
                        </a:rPr>
                        <a:t>การทดลอง</a:t>
                      </a:r>
                      <a:endParaRPr lang="en-US" sz="2000" b="1" dirty="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endParaRPr lang="en-US" sz="1800" b="1">
                        <a:latin typeface="Angsana New"/>
                        <a:ea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>
                          <a:latin typeface="Angsana New"/>
                          <a:ea typeface="Calibri"/>
                        </a:rPr>
                        <a:t>เหมาะสม</a:t>
                      </a:r>
                      <a:r>
                        <a:rPr lang="en-US" sz="1800" b="1">
                          <a:latin typeface="Angsana New"/>
                          <a:ea typeface="Calibri"/>
                        </a:rPr>
                        <a:t/>
                      </a:r>
                      <a:br>
                        <a:rPr lang="en-US" sz="1800" b="1">
                          <a:latin typeface="Angsana New"/>
                          <a:ea typeface="Calibri"/>
                        </a:rPr>
                      </a:br>
                      <a:r>
                        <a:rPr lang="th-TH" sz="1800" b="1">
                          <a:latin typeface="Angsana New"/>
                          <a:ea typeface="Calibri"/>
                        </a:rPr>
                        <a:t>เหมาะสมบางกรณี</a:t>
                      </a:r>
                      <a:r>
                        <a:rPr lang="en-US" sz="1800" b="1">
                          <a:latin typeface="Angsana New"/>
                          <a:ea typeface="Calibri"/>
                        </a:rPr>
                        <a:t/>
                      </a:r>
                      <a:br>
                        <a:rPr lang="en-US" sz="1800" b="1">
                          <a:latin typeface="Angsana New"/>
                          <a:ea typeface="Calibri"/>
                        </a:rPr>
                      </a:br>
                      <a:r>
                        <a:rPr lang="th-TH" sz="1800" b="1">
                          <a:latin typeface="Angsana New"/>
                          <a:ea typeface="Calibri"/>
                        </a:rPr>
                        <a:t>ไม่เหมาะสม</a:t>
                      </a:r>
                      <a:endParaRPr lang="en-US" sz="20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endParaRPr lang="en-US" sz="1800" b="1">
                        <a:latin typeface="Angsana New"/>
                        <a:ea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>
                          <a:latin typeface="Angsana New"/>
                          <a:ea typeface="Calibri"/>
                        </a:rPr>
                        <a:t>เหมาะสมบางกรณี</a:t>
                      </a:r>
                      <a:r>
                        <a:rPr lang="en-US" sz="1800" b="1">
                          <a:latin typeface="Angsana New"/>
                          <a:ea typeface="Calibri"/>
                        </a:rPr>
                        <a:t/>
                      </a:r>
                      <a:br>
                        <a:rPr lang="en-US" sz="1800" b="1">
                          <a:latin typeface="Angsana New"/>
                          <a:ea typeface="Calibri"/>
                        </a:rPr>
                      </a:br>
                      <a:r>
                        <a:rPr lang="th-TH" sz="1800" b="1">
                          <a:latin typeface="Angsana New"/>
                          <a:ea typeface="Calibri"/>
                        </a:rPr>
                        <a:t>เหมาะสม</a:t>
                      </a:r>
                      <a:r>
                        <a:rPr lang="en-US" sz="1800" b="1">
                          <a:latin typeface="Angsana New"/>
                          <a:ea typeface="Calibri"/>
                        </a:rPr>
                        <a:t/>
                      </a:r>
                      <a:br>
                        <a:rPr lang="en-US" sz="1800" b="1">
                          <a:latin typeface="Angsana New"/>
                          <a:ea typeface="Calibri"/>
                        </a:rPr>
                      </a:br>
                      <a:r>
                        <a:rPr lang="th-TH" sz="1800" b="1">
                          <a:latin typeface="Angsana New"/>
                          <a:ea typeface="Calibri"/>
                        </a:rPr>
                        <a:t>เหมาะสมบางกรณี</a:t>
                      </a:r>
                      <a:endParaRPr lang="en-US" sz="20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endParaRPr lang="en-US" sz="1800" b="1">
                        <a:latin typeface="Angsana New"/>
                        <a:ea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>
                          <a:latin typeface="Angsana New"/>
                          <a:ea typeface="Calibri"/>
                        </a:rPr>
                        <a:t>ไม่เหมาะสม</a:t>
                      </a:r>
                      <a:r>
                        <a:rPr lang="en-US" sz="1800" b="1">
                          <a:latin typeface="Angsana New"/>
                          <a:ea typeface="Calibri"/>
                        </a:rPr>
                        <a:t/>
                      </a:r>
                      <a:br>
                        <a:rPr lang="en-US" sz="1800" b="1">
                          <a:latin typeface="Angsana New"/>
                          <a:ea typeface="Calibri"/>
                        </a:rPr>
                      </a:br>
                      <a:r>
                        <a:rPr lang="th-TH" sz="1800" b="1">
                          <a:latin typeface="Angsana New"/>
                          <a:ea typeface="Calibri"/>
                        </a:rPr>
                        <a:t>เหมาะสมบางกรณี</a:t>
                      </a:r>
                      <a:r>
                        <a:rPr lang="en-US" sz="1800" b="1">
                          <a:latin typeface="Angsana New"/>
                          <a:ea typeface="Calibri"/>
                        </a:rPr>
                        <a:t/>
                      </a:r>
                      <a:br>
                        <a:rPr lang="en-US" sz="1800" b="1">
                          <a:latin typeface="Angsana New"/>
                          <a:ea typeface="Calibri"/>
                        </a:rPr>
                      </a:br>
                      <a:r>
                        <a:rPr lang="th-TH" sz="1800" b="1">
                          <a:latin typeface="Angsana New"/>
                          <a:ea typeface="Calibri"/>
                        </a:rPr>
                        <a:t>เหมาะสม</a:t>
                      </a:r>
                      <a:endParaRPr lang="en-US" sz="20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Angsana New"/>
                          <a:ea typeface="Calibri"/>
                        </a:rPr>
                        <a:t>ข้อมูลทุติยภูมิ</a:t>
                      </a:r>
                      <a:endParaRPr lang="en-US" sz="2000" b="1" dirty="0">
                        <a:latin typeface="Angsana New"/>
                        <a:ea typeface="Calibri"/>
                      </a:endParaRPr>
                    </a:p>
                    <a:p>
                      <a:pPr marL="342900" lvl="0" indent="-180000" algn="thaiDist" defTabSz="914400" rtl="0" eaLnBrk="1" latinLnBrk="0" hangingPunct="1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ระบบสารสนเทศ</a:t>
                      </a:r>
                      <a:endParaRPr lang="en-US" sz="1800" b="1" kern="1200" dirty="0">
                        <a:solidFill>
                          <a:schemeClr val="tx1"/>
                        </a:solidFill>
                        <a:latin typeface="Angsana New"/>
                        <a:ea typeface="Calibri"/>
                        <a:cs typeface="+mn-cs"/>
                      </a:endParaRPr>
                    </a:p>
                    <a:p>
                      <a:pPr marL="342900" lvl="0" indent="-180000" algn="thaiDist" defTabSz="914400" rtl="0" eaLnBrk="1" latinLnBrk="0" hangingPunct="1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ฐานข้อมูลจากหน่วยงานอื่น</a:t>
                      </a:r>
                      <a:endParaRPr lang="en-US" sz="1800" b="1" kern="1200" dirty="0">
                        <a:solidFill>
                          <a:schemeClr val="tx1"/>
                        </a:solidFill>
                        <a:latin typeface="Angsana New"/>
                        <a:ea typeface="Calibri"/>
                        <a:cs typeface="+mn-cs"/>
                      </a:endParaRPr>
                    </a:p>
                    <a:p>
                      <a:pPr marL="342900" lvl="0" indent="-180000" algn="thaiDist" defTabSz="914400" rtl="0" eaLnBrk="1" latinLnBrk="0" hangingPunct="1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ข้อมูลจากผู้ให้บริการข้อมูล</a:t>
                      </a:r>
                      <a:endParaRPr lang="en-US" sz="1800" b="1" kern="1200" dirty="0">
                        <a:solidFill>
                          <a:schemeClr val="tx1"/>
                        </a:solidFill>
                        <a:latin typeface="Angsana New"/>
                        <a:ea typeface="Calibri"/>
                        <a:cs typeface="+mn-cs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 b="1">
                        <a:latin typeface="Angsana New"/>
                        <a:ea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>
                          <a:latin typeface="Angsana New"/>
                          <a:ea typeface="Calibri"/>
                        </a:rPr>
                        <a:t>เหมาะสม</a:t>
                      </a:r>
                      <a:endParaRPr lang="en-US" sz="2000" b="1">
                        <a:latin typeface="Angsana New"/>
                        <a:ea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>
                          <a:latin typeface="Angsana New"/>
                          <a:ea typeface="Calibri"/>
                        </a:rPr>
                        <a:t>เหมาะสม</a:t>
                      </a:r>
                      <a:br>
                        <a:rPr lang="th-TH" sz="1800" b="1">
                          <a:latin typeface="Angsana New"/>
                          <a:ea typeface="Calibri"/>
                        </a:rPr>
                      </a:br>
                      <a:r>
                        <a:rPr lang="th-TH" sz="1800" b="1">
                          <a:latin typeface="Angsana New"/>
                          <a:ea typeface="Calibri"/>
                        </a:rPr>
                        <a:t>เหมาะสม</a:t>
                      </a:r>
                      <a:endParaRPr lang="en-US" sz="20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Angsana New"/>
                          <a:ea typeface="Calibri"/>
                        </a:rPr>
                        <a:t/>
                      </a:r>
                      <a:br>
                        <a:rPr lang="en-US" sz="1800" b="1">
                          <a:latin typeface="Angsana New"/>
                          <a:ea typeface="Calibri"/>
                        </a:rPr>
                      </a:br>
                      <a:r>
                        <a:rPr lang="th-TH" sz="1800" b="1">
                          <a:latin typeface="Angsana New"/>
                          <a:ea typeface="Calibri"/>
                        </a:rPr>
                        <a:t>เหมาะสมบางกรณี</a:t>
                      </a:r>
                      <a:r>
                        <a:rPr lang="en-US" sz="1800" b="1">
                          <a:latin typeface="Angsana New"/>
                          <a:ea typeface="Calibri"/>
                        </a:rPr>
                        <a:t/>
                      </a:r>
                      <a:br>
                        <a:rPr lang="en-US" sz="1800" b="1">
                          <a:latin typeface="Angsana New"/>
                          <a:ea typeface="Calibri"/>
                        </a:rPr>
                      </a:br>
                      <a:r>
                        <a:rPr lang="th-TH" sz="1800" b="1">
                          <a:latin typeface="Angsana New"/>
                          <a:ea typeface="Calibri"/>
                        </a:rPr>
                        <a:t>เหมาะสมบางกรณี</a:t>
                      </a:r>
                      <a:r>
                        <a:rPr lang="en-US" sz="1800" b="1">
                          <a:latin typeface="Angsana New"/>
                          <a:ea typeface="Calibri"/>
                        </a:rPr>
                        <a:t/>
                      </a:r>
                      <a:br>
                        <a:rPr lang="en-US" sz="1800" b="1">
                          <a:latin typeface="Angsana New"/>
                          <a:ea typeface="Calibri"/>
                        </a:rPr>
                      </a:br>
                      <a:r>
                        <a:rPr lang="th-TH" sz="1800" b="1">
                          <a:latin typeface="Angsana New"/>
                          <a:ea typeface="Calibri"/>
                        </a:rPr>
                        <a:t>เหมาะสมบางกรณี</a:t>
                      </a:r>
                      <a:endParaRPr lang="en-US" sz="20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 b="1" dirty="0">
                        <a:latin typeface="Angsana New"/>
                        <a:ea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Angsana New"/>
                          <a:ea typeface="Calibri"/>
                        </a:rPr>
                        <a:t>ไม่เหมาะสม</a:t>
                      </a:r>
                      <a:r>
                        <a:rPr lang="en-US" sz="1800" b="1" dirty="0">
                          <a:latin typeface="Angsana New"/>
                          <a:ea typeface="Calibri"/>
                        </a:rPr>
                        <a:t/>
                      </a:r>
                      <a:br>
                        <a:rPr lang="en-US" sz="1800" b="1" dirty="0">
                          <a:latin typeface="Angsana New"/>
                          <a:ea typeface="Calibri"/>
                        </a:rPr>
                      </a:br>
                      <a:r>
                        <a:rPr lang="th-TH" sz="1800" b="1" dirty="0">
                          <a:latin typeface="Angsana New"/>
                          <a:ea typeface="Calibri"/>
                        </a:rPr>
                        <a:t>ไม่เหมาะสม</a:t>
                      </a:r>
                      <a:r>
                        <a:rPr lang="en-US" sz="1800" b="1" dirty="0">
                          <a:latin typeface="Angsana New"/>
                          <a:ea typeface="Calibri"/>
                        </a:rPr>
                        <a:t/>
                      </a:r>
                      <a:br>
                        <a:rPr lang="en-US" sz="1800" b="1" dirty="0">
                          <a:latin typeface="Angsana New"/>
                          <a:ea typeface="Calibri"/>
                        </a:rPr>
                      </a:br>
                      <a:r>
                        <a:rPr lang="th-TH" sz="1800" b="1" dirty="0">
                          <a:latin typeface="Angsana New"/>
                          <a:ea typeface="Calibri"/>
                        </a:rPr>
                        <a:t>เหมาะสมบางกรณี</a:t>
                      </a:r>
                      <a:endParaRPr lang="en-US" sz="2000" b="1" dirty="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646523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4</a:t>
            </a:r>
            <a:r>
              <a:rPr lang="th-TH" sz="3200" b="1" dirty="0" smtClean="0">
                <a:solidFill>
                  <a:schemeClr val="bg1"/>
                </a:solidFill>
              </a:rPr>
              <a:t>.2 ประเภทของการวิจัยการตลาดและประเภทของข้อมูล</a:t>
            </a:r>
            <a:endParaRPr lang="en-US" sz="3200" b="1" dirty="0" smtClean="0">
              <a:solidFill>
                <a:schemeClr val="bg1"/>
              </a:solidFill>
            </a:endParaRPr>
          </a:p>
          <a:p>
            <a:endParaRPr lang="th-TH" sz="3200" b="1" dirty="0" smtClean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7224" y="1357298"/>
            <a:ext cx="36792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ข้อดี-ข้อจำกัดของข้อมูลทุติยภูมิ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479991" y="600055"/>
            <a:ext cx="24897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4.2.3 ประเภทของข้อมูล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1538" y="2143116"/>
            <a:ext cx="771530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000" b="1" u="sng" dirty="0" smtClean="0"/>
              <a:t>ข้อดีของข้อมูลทุติยภูมิ</a:t>
            </a:r>
            <a:endParaRPr lang="en-US" sz="2000" b="1" u="sng" dirty="0" smtClean="0"/>
          </a:p>
          <a:p>
            <a:pPr lvl="1" indent="180000">
              <a:buFont typeface="Courier New" pitchFamily="49" charset="0"/>
              <a:buChar char="o"/>
            </a:pPr>
            <a:r>
              <a:rPr lang="th-TH" sz="2000" dirty="0" smtClean="0"/>
              <a:t>ข้อมูลทุติยภูมิอาจช่วยทำให้ปัญหามีความชัดเจนมากขึ้น</a:t>
            </a:r>
            <a:endParaRPr lang="en-US" sz="2000" dirty="0" smtClean="0"/>
          </a:p>
          <a:p>
            <a:pPr lvl="1" indent="180000">
              <a:buFont typeface="Courier New" pitchFamily="49" charset="0"/>
              <a:buChar char="o"/>
            </a:pPr>
            <a:r>
              <a:rPr lang="th-TH" sz="2000" dirty="0" smtClean="0"/>
              <a:t>ข้อมูลทุติยภูมิอาจสามารถใช้แก้ปัญหาได้</a:t>
            </a:r>
            <a:endParaRPr lang="en-US" sz="2000" dirty="0" smtClean="0"/>
          </a:p>
          <a:p>
            <a:pPr lvl="1" indent="180000">
              <a:buFont typeface="Courier New" pitchFamily="49" charset="0"/>
              <a:buChar char="o"/>
            </a:pPr>
            <a:r>
              <a:rPr lang="th-TH" sz="2000" dirty="0" smtClean="0"/>
              <a:t>ข้อมูลทุติยภูมิอาจช่วยสร้างทางเลือกวิธีการเก็บข้อมูลปฐมภูมิ</a:t>
            </a:r>
            <a:endParaRPr lang="en-US" sz="2000" dirty="0" smtClean="0"/>
          </a:p>
          <a:p>
            <a:pPr lvl="1" indent="180000">
              <a:buFont typeface="Courier New" pitchFamily="49" charset="0"/>
              <a:buChar char="o"/>
            </a:pPr>
            <a:r>
              <a:rPr lang="th-TH" sz="2000" dirty="0" smtClean="0"/>
              <a:t>ข้อมูลทุติยภูมิอาจเตือนนักวิจัยถึงศักยภาพของปัญหา</a:t>
            </a:r>
            <a:endParaRPr lang="en-US" sz="2000" dirty="0" smtClean="0"/>
          </a:p>
          <a:p>
            <a:pPr lvl="1" indent="180000">
              <a:buFont typeface="Courier New" pitchFamily="49" charset="0"/>
              <a:buChar char="o"/>
            </a:pPr>
            <a:r>
              <a:rPr lang="th-TH" sz="2000" dirty="0" smtClean="0"/>
              <a:t>ข้อมูลทุติยภูมิช่วยในการสนับสนุนรายงานผลการวิจัย</a:t>
            </a:r>
            <a:endParaRPr lang="en-US" sz="2000" dirty="0" smtClean="0"/>
          </a:p>
          <a:p>
            <a:pPr lvl="1" indent="180000">
              <a:buFont typeface="Courier New" pitchFamily="49" charset="0"/>
              <a:buChar char="o"/>
            </a:pPr>
            <a:r>
              <a:rPr lang="th-TH" sz="2000" dirty="0" smtClean="0"/>
              <a:t>ข้อมูลทุติยภูมิช่วยในการกำหนดกรอบของกลุ่มตัวอย่าง</a:t>
            </a:r>
            <a:endParaRPr lang="en-US" sz="2000" dirty="0" smtClean="0"/>
          </a:p>
          <a:p>
            <a:r>
              <a:rPr lang="th-TH" sz="2000" b="1" u="sng" dirty="0" smtClean="0"/>
              <a:t>ข้อจำกัดของข้อมูลทุติยภูมิ</a:t>
            </a:r>
            <a:endParaRPr lang="en-US" sz="2000" b="1" u="sng" dirty="0" smtClean="0"/>
          </a:p>
          <a:p>
            <a:pPr lvl="1" indent="180000">
              <a:buFont typeface="Courier New" pitchFamily="49" charset="0"/>
              <a:buChar char="o"/>
            </a:pPr>
            <a:r>
              <a:rPr lang="th-TH" sz="2000" dirty="0" smtClean="0"/>
              <a:t>ข้อมูลอาจไม่มีอยู่ เช่น ข้อมูลที่ต้องการอาจไม่มีการจัดเก็บไว้ก่อนหน้า</a:t>
            </a:r>
            <a:endParaRPr lang="en-US" sz="2000" dirty="0" smtClean="0"/>
          </a:p>
          <a:p>
            <a:pPr lvl="1" indent="180000">
              <a:buFont typeface="Courier New" pitchFamily="49" charset="0"/>
              <a:buChar char="o"/>
            </a:pPr>
            <a:r>
              <a:rPr lang="th-TH" sz="2000" dirty="0" smtClean="0"/>
              <a:t>ขาดความเกี่ยวพัน เช่น ข้อมูลที่มีอยู่อาจไม่เกี่ยวข้องกับการวิจัย</a:t>
            </a:r>
            <a:endParaRPr lang="en-US" sz="2000" dirty="0" smtClean="0"/>
          </a:p>
          <a:p>
            <a:pPr lvl="1" indent="180000">
              <a:buFont typeface="Courier New" pitchFamily="49" charset="0"/>
              <a:buChar char="o"/>
            </a:pPr>
            <a:r>
              <a:rPr lang="th-TH" sz="2000" dirty="0" smtClean="0"/>
              <a:t>ขาดความถูกต้อง เช่น ข้อมูลที่มีอยู่อาจถูกจัดเก็บรวบรวมแบบไม่ถูกวิธีทำให้ข้อมูลขาดความถูกต้อง</a:t>
            </a:r>
            <a:endParaRPr lang="en-US" sz="2000" dirty="0" smtClean="0"/>
          </a:p>
          <a:p>
            <a:pPr lvl="1" indent="180000">
              <a:buFont typeface="Courier New" pitchFamily="49" charset="0"/>
              <a:buChar char="o"/>
            </a:pPr>
            <a:r>
              <a:rPr lang="th-TH" sz="2000" dirty="0" smtClean="0"/>
              <a:t>ขาดความเพียงพอ เช่น ข้อมูลที่มีอยู่มีจำกัด ไม่เพียงพอต่อการนำมาใช้เพื่อสรุปผล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75055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4</a:t>
            </a:r>
            <a:r>
              <a:rPr lang="th-TH" sz="3200" b="1" dirty="0" smtClean="0">
                <a:solidFill>
                  <a:schemeClr val="bg1"/>
                </a:solidFill>
              </a:rPr>
              <a:t>.3 การเก็บรวบรวมข้อมูลและข้อผิดพลาดของการออกแบบการวิจัย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7224" y="1357298"/>
            <a:ext cx="40046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เครื่องมือสำหรับเก็บรวบรวมข้อมูล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38754" y="600055"/>
            <a:ext cx="44310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4.3.1 เครื่องมือสำหรับการเก็บรวบรวมข้อมูล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28662" y="2214554"/>
            <a:ext cx="22156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u="sng" dirty="0" smtClean="0">
                <a:latin typeface="Angsana New" pitchFamily="18" charset="-34"/>
                <a:cs typeface="Angsana New" pitchFamily="18" charset="-34"/>
              </a:rPr>
              <a:t>การสำรวจ </a:t>
            </a:r>
            <a:r>
              <a:rPr lang="en-US" sz="2800" b="1" u="sng" dirty="0" smtClean="0">
                <a:latin typeface="Angsana New" pitchFamily="18" charset="-34"/>
                <a:cs typeface="Angsana New" pitchFamily="18" charset="-34"/>
              </a:rPr>
              <a:t>(Surveys)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000100" y="3071810"/>
          <a:ext cx="7929619" cy="1828800"/>
        </p:xfrm>
        <a:graphic>
          <a:graphicData uri="http://schemas.openxmlformats.org/drawingml/2006/table">
            <a:tbl>
              <a:tblPr/>
              <a:tblGrid>
                <a:gridCol w="1981681"/>
                <a:gridCol w="1982646"/>
                <a:gridCol w="1982646"/>
                <a:gridCol w="1982646"/>
              </a:tblGrid>
              <a:tr h="0">
                <a:tc gridSpan="4"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2000" dirty="0" smtClean="0">
                          <a:latin typeface="Angsana New"/>
                          <a:ea typeface="Calibri"/>
                        </a:rPr>
                        <a:t>คุณสมบัติ</a:t>
                      </a:r>
                      <a:r>
                        <a:rPr lang="th-TH" sz="2000" dirty="0">
                          <a:latin typeface="Angsana New"/>
                          <a:ea typeface="Calibri"/>
                        </a:rPr>
                        <a:t>ของการเก็บข้อมูลโดยการสำรวจ</a:t>
                      </a:r>
                      <a:endParaRPr lang="en-US" sz="2000" dirty="0">
                        <a:latin typeface="Angsana New"/>
                        <a:ea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0">
                <a:tc rowSpan="2">
                  <a:txBody>
                    <a:bodyPr/>
                    <a:lstStyle/>
                    <a:p>
                      <a:pPr marL="226695" algn="l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คุณสมบัติ</a:t>
                      </a: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วิธีการเก็บข้อมูลโดยการสำรวจ</a:t>
                      </a: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บุคคล</a:t>
                      </a: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ไปรษณีย์/เว็บไซต์</a:t>
                      </a: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โทรศัพท์</a:t>
                      </a: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226695" algn="thaiDist">
                        <a:spcAft>
                          <a:spcPts val="0"/>
                        </a:spcAft>
                      </a:pPr>
                      <a:r>
                        <a:rPr lang="th-TH" sz="2000">
                          <a:latin typeface="Angsana New"/>
                          <a:ea typeface="Calibri"/>
                        </a:rPr>
                        <a:t>ต้นทุน</a:t>
                      </a: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>
                          <a:latin typeface="Angsana New"/>
                          <a:ea typeface="Calibri"/>
                        </a:rPr>
                        <a:t>สูง</a:t>
                      </a: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>
                          <a:latin typeface="Angsana New"/>
                          <a:ea typeface="Calibri"/>
                        </a:rPr>
                        <a:t>ต่ำ</a:t>
                      </a: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>
                          <a:latin typeface="Angsana New"/>
                          <a:ea typeface="Calibri"/>
                        </a:rPr>
                        <a:t>ปานกลาง</a:t>
                      </a: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226695" algn="thaiDist">
                        <a:spcAft>
                          <a:spcPts val="0"/>
                        </a:spcAft>
                      </a:pPr>
                      <a:r>
                        <a:rPr lang="th-TH" sz="2000">
                          <a:latin typeface="Angsana New"/>
                          <a:ea typeface="Calibri"/>
                        </a:rPr>
                        <a:t>ความยืดหยุ่น  </a:t>
                      </a: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>
                          <a:latin typeface="Angsana New"/>
                          <a:ea typeface="Calibri"/>
                        </a:rPr>
                        <a:t>สูง</a:t>
                      </a: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>
                          <a:latin typeface="Angsana New"/>
                          <a:ea typeface="Calibri"/>
                        </a:rPr>
                        <a:t>ต่ำ</a:t>
                      </a: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>
                          <a:latin typeface="Angsana New"/>
                          <a:ea typeface="Calibri"/>
                        </a:rPr>
                        <a:t>ปานกลาง</a:t>
                      </a: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226695" algn="thaiDist">
                        <a:spcAft>
                          <a:spcPts val="0"/>
                        </a:spcAft>
                      </a:pPr>
                      <a:r>
                        <a:rPr lang="th-TH" sz="2000">
                          <a:latin typeface="Angsana New"/>
                          <a:ea typeface="Calibri"/>
                        </a:rPr>
                        <a:t>ความโน้มเอียง</a:t>
                      </a: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>
                          <a:latin typeface="Angsana New"/>
                          <a:ea typeface="Calibri"/>
                        </a:rPr>
                        <a:t>ปานกลางถึงสูง</a:t>
                      </a: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>
                          <a:latin typeface="Angsana New"/>
                          <a:ea typeface="Calibri"/>
                        </a:rPr>
                        <a:t>ต่ำ</a:t>
                      </a: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dirty="0">
                          <a:latin typeface="Angsana New"/>
                          <a:ea typeface="Calibri"/>
                        </a:rPr>
                        <a:t>ปานกลาง</a:t>
                      </a:r>
                      <a:endParaRPr lang="en-US" sz="2000" dirty="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75055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4</a:t>
            </a:r>
            <a:r>
              <a:rPr lang="th-TH" sz="3200" b="1" dirty="0" smtClean="0">
                <a:solidFill>
                  <a:schemeClr val="bg1"/>
                </a:solidFill>
              </a:rPr>
              <a:t>.3 การเก็บรวบรวมข้อมูลและข้อผิดพลาดของการออกแบบการวิจัย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7224" y="1357298"/>
            <a:ext cx="40046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เครื่องมือสำหรับเก็บรวบรวมข้อมูล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38754" y="600055"/>
            <a:ext cx="44310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4.3.1 เครื่องมือสำหรับการเก็บรวบรวมข้อมูล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28662" y="1977086"/>
            <a:ext cx="24529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Angsana New" pitchFamily="18" charset="-34"/>
                <a:cs typeface="Angsana New" pitchFamily="18" charset="-34"/>
              </a:rPr>
              <a:t>1. </a:t>
            </a:r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การสำรวจ </a:t>
            </a:r>
            <a:r>
              <a:rPr lang="en-US" sz="2800" b="1" dirty="0" smtClean="0">
                <a:latin typeface="Angsana New" pitchFamily="18" charset="-34"/>
                <a:cs typeface="Angsana New" pitchFamily="18" charset="-34"/>
              </a:rPr>
              <a:t>(Surveys)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000100" y="2528894"/>
          <a:ext cx="7929619" cy="1828800"/>
        </p:xfrm>
        <a:graphic>
          <a:graphicData uri="http://schemas.openxmlformats.org/drawingml/2006/table">
            <a:tbl>
              <a:tblPr/>
              <a:tblGrid>
                <a:gridCol w="1981681"/>
                <a:gridCol w="1982646"/>
                <a:gridCol w="1982646"/>
                <a:gridCol w="1982646"/>
              </a:tblGrid>
              <a:tr h="0">
                <a:tc gridSpan="4"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2000" dirty="0" smtClean="0">
                          <a:latin typeface="Angsana New"/>
                          <a:ea typeface="Calibri"/>
                        </a:rPr>
                        <a:t>คุณสมบัติ</a:t>
                      </a:r>
                      <a:r>
                        <a:rPr lang="th-TH" sz="2000" dirty="0">
                          <a:latin typeface="Angsana New"/>
                          <a:ea typeface="Calibri"/>
                        </a:rPr>
                        <a:t>ของการเก็บข้อมูลโดยการสำรวจ</a:t>
                      </a:r>
                      <a:endParaRPr lang="en-US" sz="2000" dirty="0">
                        <a:latin typeface="Angsana New"/>
                        <a:ea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0">
                <a:tc rowSpan="2">
                  <a:txBody>
                    <a:bodyPr/>
                    <a:lstStyle/>
                    <a:p>
                      <a:pPr marL="226695" algn="l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คุณสมบัติ</a:t>
                      </a: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วิธีการเก็บข้อมูลโดยการสำรวจ</a:t>
                      </a: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บุคคล</a:t>
                      </a: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ไปรษณีย์/เว็บไซต์</a:t>
                      </a: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โทรศัพท์</a:t>
                      </a: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226695" algn="thaiDist">
                        <a:spcAft>
                          <a:spcPts val="0"/>
                        </a:spcAft>
                      </a:pPr>
                      <a:r>
                        <a:rPr lang="th-TH" sz="2000">
                          <a:latin typeface="Angsana New"/>
                          <a:ea typeface="Calibri"/>
                        </a:rPr>
                        <a:t>ต้นทุน</a:t>
                      </a: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>
                          <a:latin typeface="Angsana New"/>
                          <a:ea typeface="Calibri"/>
                        </a:rPr>
                        <a:t>สูง</a:t>
                      </a: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>
                          <a:latin typeface="Angsana New"/>
                          <a:ea typeface="Calibri"/>
                        </a:rPr>
                        <a:t>ต่ำ</a:t>
                      </a: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>
                          <a:latin typeface="Angsana New"/>
                          <a:ea typeface="Calibri"/>
                        </a:rPr>
                        <a:t>ปานกลาง</a:t>
                      </a: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226695" algn="thaiDist">
                        <a:spcAft>
                          <a:spcPts val="0"/>
                        </a:spcAft>
                      </a:pPr>
                      <a:r>
                        <a:rPr lang="th-TH" sz="2000">
                          <a:latin typeface="Angsana New"/>
                          <a:ea typeface="Calibri"/>
                        </a:rPr>
                        <a:t>ความยืดหยุ่น  </a:t>
                      </a: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>
                          <a:latin typeface="Angsana New"/>
                          <a:ea typeface="Calibri"/>
                        </a:rPr>
                        <a:t>สูง</a:t>
                      </a: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>
                          <a:latin typeface="Angsana New"/>
                          <a:ea typeface="Calibri"/>
                        </a:rPr>
                        <a:t>ต่ำ</a:t>
                      </a: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>
                          <a:latin typeface="Angsana New"/>
                          <a:ea typeface="Calibri"/>
                        </a:rPr>
                        <a:t>ปานกลาง</a:t>
                      </a: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226695" algn="thaiDist">
                        <a:spcAft>
                          <a:spcPts val="0"/>
                        </a:spcAft>
                      </a:pPr>
                      <a:r>
                        <a:rPr lang="th-TH" sz="2000">
                          <a:latin typeface="Angsana New"/>
                          <a:ea typeface="Calibri"/>
                        </a:rPr>
                        <a:t>ความโน้มเอียง</a:t>
                      </a: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>
                          <a:latin typeface="Angsana New"/>
                          <a:ea typeface="Calibri"/>
                        </a:rPr>
                        <a:t>ปานกลางถึงสูง</a:t>
                      </a: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>
                          <a:latin typeface="Angsana New"/>
                          <a:ea typeface="Calibri"/>
                        </a:rPr>
                        <a:t>ต่ำ</a:t>
                      </a: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dirty="0">
                          <a:latin typeface="Angsana New"/>
                          <a:ea typeface="Calibri"/>
                        </a:rPr>
                        <a:t>ปานกลาง</a:t>
                      </a:r>
                      <a:endParaRPr lang="en-US" sz="2000" dirty="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500166" y="4786322"/>
          <a:ext cx="6325261" cy="1828800"/>
        </p:xfrm>
        <a:graphic>
          <a:graphicData uri="http://schemas.openxmlformats.org/drawingml/2006/table">
            <a:tbl>
              <a:tblPr/>
              <a:tblGrid>
                <a:gridCol w="3001076"/>
                <a:gridCol w="3324185"/>
              </a:tblGrid>
              <a:tr h="0">
                <a:tc gridSpan="2"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2000" dirty="0" smtClean="0">
                          <a:latin typeface="Angsana New"/>
                          <a:ea typeface="Calibri"/>
                        </a:rPr>
                        <a:t>อัตรา</a:t>
                      </a:r>
                      <a:r>
                        <a:rPr lang="th-TH" sz="2000" dirty="0">
                          <a:latin typeface="Angsana New"/>
                          <a:ea typeface="Calibri"/>
                        </a:rPr>
                        <a:t>การตอบกลับในแต่ละวิธีการเก็บข้อมูล</a:t>
                      </a:r>
                      <a:endParaRPr lang="en-US" sz="2000" dirty="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226695" algn="l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วิธีการเก็บข้อมูล</a:t>
                      </a: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6695" algn="ctr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อัตราการตอบกลับ</a:t>
                      </a: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2000">
                          <a:latin typeface="Angsana New"/>
                          <a:ea typeface="Calibri"/>
                        </a:rPr>
                        <a:t>เก็บโดยบุคลากรซึ่งหน้า</a:t>
                      </a: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>
                          <a:latin typeface="Angsana New"/>
                          <a:ea typeface="Calibri"/>
                        </a:rPr>
                        <a:t>60</a:t>
                      </a:r>
                      <a:r>
                        <a:rPr lang="en-US" sz="2000">
                          <a:latin typeface="Angsana New"/>
                          <a:ea typeface="Calibri"/>
                        </a:rPr>
                        <a:t>%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2000">
                          <a:latin typeface="Angsana New"/>
                          <a:ea typeface="Calibri"/>
                        </a:rPr>
                        <a:t>เก็บทางโทรศัพท์</a:t>
                      </a: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</a:rPr>
                        <a:t>45%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2000">
                          <a:latin typeface="Angsana New"/>
                          <a:ea typeface="Calibri"/>
                        </a:rPr>
                        <a:t>เก็บทางไปรษณีย์</a:t>
                      </a: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</a:rPr>
                        <a:t>30%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2000">
                          <a:latin typeface="Angsana New"/>
                          <a:ea typeface="Calibri"/>
                        </a:rPr>
                        <a:t>เก็บทางอินเทอร์เน็ต</a:t>
                      </a: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Angsana New"/>
                          <a:ea typeface="Calibri"/>
                        </a:rPr>
                        <a:t>10%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75055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4</a:t>
            </a:r>
            <a:r>
              <a:rPr lang="th-TH" sz="3200" b="1" dirty="0" smtClean="0">
                <a:solidFill>
                  <a:schemeClr val="bg1"/>
                </a:solidFill>
              </a:rPr>
              <a:t>.3 การเก็บรวบรวมข้อมูลและข้อผิดพลาดของการออกแบบการวิจัย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7224" y="1357298"/>
            <a:ext cx="40046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เครื่องมือสำหรับเก็บรวบรวมข้อมูล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38754" y="600055"/>
            <a:ext cx="44310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4.3.1 เครื่องมือสำหรับการเก็บรวบรวมข้อมูล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81750" y="2032710"/>
            <a:ext cx="7290778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Angsana New" pitchFamily="18" charset="-34"/>
                <a:cs typeface="Angsana New" pitchFamily="18" charset="-34"/>
              </a:rPr>
              <a:t>2. </a:t>
            </a:r>
            <a:r>
              <a:rPr lang="th-TH" sz="2800" b="1" dirty="0" smtClean="0"/>
              <a:t>การสนทนากลุ่มหรือการสัมภาษณ์เป็นกลุ่ม</a:t>
            </a:r>
            <a:r>
              <a:rPr lang="en-US" sz="2800" b="1" dirty="0" smtClean="0"/>
              <a:t> (Focus group</a:t>
            </a:r>
            <a:r>
              <a:rPr lang="th-TH" sz="2800" b="1" dirty="0" smtClean="0"/>
              <a:t> </a:t>
            </a:r>
            <a:r>
              <a:rPr lang="en-US" sz="2800" b="1" dirty="0" smtClean="0"/>
              <a:t>interviewing)</a:t>
            </a:r>
          </a:p>
          <a:p>
            <a:r>
              <a:rPr lang="en-US" sz="2800" b="1" dirty="0" smtClean="0"/>
              <a:t>3. </a:t>
            </a:r>
            <a:r>
              <a:rPr lang="th-TH" sz="2800" b="1" dirty="0" smtClean="0"/>
              <a:t>การสัมภาษณ์เชิงลึก </a:t>
            </a:r>
            <a:r>
              <a:rPr lang="en-US" sz="2800" b="1" dirty="0" smtClean="0"/>
              <a:t>(In-depth interview) </a:t>
            </a:r>
          </a:p>
          <a:p>
            <a:r>
              <a:rPr lang="en-US" sz="2800" b="1" dirty="0" smtClean="0"/>
              <a:t>4. </a:t>
            </a:r>
            <a:r>
              <a:rPr lang="th-TH" sz="2800" b="1" dirty="0" smtClean="0"/>
              <a:t>การเล่าเรื่อง </a:t>
            </a:r>
            <a:r>
              <a:rPr lang="en-US" sz="2800" b="1" dirty="0" smtClean="0"/>
              <a:t>(Storytelling)</a:t>
            </a:r>
          </a:p>
          <a:p>
            <a:r>
              <a:rPr lang="en-US" sz="2800" b="1" dirty="0" smtClean="0"/>
              <a:t>5. </a:t>
            </a:r>
            <a:r>
              <a:rPr lang="th-TH" sz="2800" b="1" dirty="0" smtClean="0"/>
              <a:t>ภาพถ่ายและรูปภาพ </a:t>
            </a:r>
            <a:r>
              <a:rPr lang="en-US" sz="2800" b="1" dirty="0" smtClean="0"/>
              <a:t>(Photography and pictures)</a:t>
            </a:r>
          </a:p>
          <a:p>
            <a:r>
              <a:rPr lang="en-US" sz="2800" b="1" dirty="0" smtClean="0"/>
              <a:t>6. </a:t>
            </a:r>
            <a:r>
              <a:rPr lang="th-TH" sz="2800" b="1" dirty="0" smtClean="0"/>
              <a:t>บันทึกประจำวัน </a:t>
            </a:r>
            <a:r>
              <a:rPr lang="en-US" sz="2800" b="1" dirty="0" smtClean="0"/>
              <a:t>(Diaries)</a:t>
            </a:r>
          </a:p>
          <a:p>
            <a:r>
              <a:rPr lang="en-US" sz="2800" b="1" dirty="0" smtClean="0"/>
              <a:t>7. </a:t>
            </a:r>
            <a:r>
              <a:rPr lang="th-TH" sz="2800" b="1" dirty="0" smtClean="0"/>
              <a:t>การทดลอง </a:t>
            </a:r>
            <a:r>
              <a:rPr lang="en-US" sz="2800" b="1" dirty="0" smtClean="0"/>
              <a:t>(Experiments)</a:t>
            </a:r>
          </a:p>
          <a:p>
            <a:r>
              <a:rPr lang="en-US" sz="2800" b="1" dirty="0" smtClean="0"/>
              <a:t>8. </a:t>
            </a:r>
            <a:r>
              <a:rPr lang="th-TH" sz="2800" b="1" dirty="0" smtClean="0"/>
              <a:t>การสังเกต </a:t>
            </a:r>
            <a:r>
              <a:rPr lang="en-US" sz="2800" b="1" dirty="0" smtClean="0"/>
              <a:t>(Observations)</a:t>
            </a:r>
          </a:p>
          <a:p>
            <a:r>
              <a:rPr lang="en-US" sz="2800" b="1" dirty="0" smtClean="0"/>
              <a:t>9. </a:t>
            </a:r>
            <a:r>
              <a:rPr lang="th-TH" sz="2800" b="1" dirty="0" smtClean="0"/>
              <a:t>ประสาทวิทยาศาสตร์</a:t>
            </a:r>
            <a:r>
              <a:rPr lang="en-US" sz="2800" b="1" dirty="0" smtClean="0"/>
              <a:t> (Neuroscience)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75055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4</a:t>
            </a:r>
            <a:r>
              <a:rPr lang="th-TH" sz="3200" b="1" dirty="0" smtClean="0">
                <a:solidFill>
                  <a:schemeClr val="bg1"/>
                </a:solidFill>
              </a:rPr>
              <a:t>.3 การเก็บรวบรวมข้อมูลและข้อผิดพลาดของการออกแบบการวิจัย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7224" y="1357298"/>
            <a:ext cx="35028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ประเภทของความคลาดเคลื่อน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365904" y="600055"/>
            <a:ext cx="36038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4.3.2 ความคลาดเคลื่อนของการวิจัย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91520" y="2643182"/>
            <a:ext cx="36038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4.3.2 ความคลาดเคลื่อนของการวิจัย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28728" y="2214554"/>
            <a:ext cx="619272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1. </a:t>
            </a:r>
            <a:r>
              <a:rPr lang="th-TH" sz="2400" b="1" dirty="0" smtClean="0"/>
              <a:t>ความคลาดเคลื่อนจากการสุ่มตัวอย่าง </a:t>
            </a:r>
            <a:r>
              <a:rPr lang="en-US" sz="2400" b="1" dirty="0" smtClean="0"/>
              <a:t>(Sampling error) </a:t>
            </a:r>
          </a:p>
          <a:p>
            <a:r>
              <a:rPr lang="en-US" sz="2400" b="1" dirty="0" smtClean="0"/>
              <a:t>2. </a:t>
            </a:r>
            <a:r>
              <a:rPr lang="th-TH" sz="2400" b="1" dirty="0" smtClean="0"/>
              <a:t>ความคลาดเคลื่อนที่ไม่ได้มาจากการสุ่มตัวอย่าง </a:t>
            </a:r>
            <a:r>
              <a:rPr lang="en-US" sz="2400" b="1" dirty="0" smtClean="0"/>
              <a:t>(Non-sampling error)</a:t>
            </a:r>
            <a:r>
              <a:rPr lang="th-TH" sz="2400" b="1" dirty="0" smtClean="0"/>
              <a:t> </a:t>
            </a:r>
            <a:endParaRPr lang="th-TH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928794" y="3143248"/>
            <a:ext cx="62865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288000">
              <a:buFont typeface="Courier New" pitchFamily="49" charset="0"/>
              <a:buChar char="o"/>
            </a:pPr>
            <a:r>
              <a:rPr lang="th-TH" sz="2400" dirty="0" smtClean="0"/>
              <a:t>ความคลาดเคลื่อนที่เกิดจากนักวิจัย </a:t>
            </a:r>
            <a:r>
              <a:rPr lang="en-US" sz="2400" dirty="0" smtClean="0"/>
              <a:t>(Researcher-induced errors)</a:t>
            </a:r>
          </a:p>
          <a:p>
            <a:pPr lvl="0" indent="288000">
              <a:buFont typeface="Courier New" pitchFamily="49" charset="0"/>
              <a:buChar char="o"/>
            </a:pPr>
            <a:r>
              <a:rPr lang="th-TH" sz="2400" dirty="0" smtClean="0"/>
              <a:t>ความคลาดเคลื่อนจากการดำเนินการ </a:t>
            </a:r>
            <a:r>
              <a:rPr lang="en-US" sz="2400" dirty="0" smtClean="0"/>
              <a:t>(Administering errors)</a:t>
            </a:r>
          </a:p>
          <a:p>
            <a:pPr lvl="0" indent="288000">
              <a:buFont typeface="Courier New" pitchFamily="49" charset="0"/>
              <a:buChar char="o"/>
            </a:pPr>
            <a:r>
              <a:rPr lang="th-TH" sz="2400" dirty="0" smtClean="0"/>
              <a:t>ความคลาดเคลื่อนจากการตอบ </a:t>
            </a:r>
            <a:r>
              <a:rPr lang="en-US" sz="2400" dirty="0" smtClean="0"/>
              <a:t>(Response errors)</a:t>
            </a:r>
          </a:p>
          <a:p>
            <a:pPr indent="288000">
              <a:buFont typeface="Courier New" pitchFamily="49" charset="0"/>
              <a:buChar char="o"/>
            </a:pPr>
            <a:r>
              <a:rPr lang="th-TH" sz="2400" dirty="0" smtClean="0"/>
              <a:t>ความคลาดเคลื่อนจากการไม่ตอบ (</a:t>
            </a:r>
            <a:r>
              <a:rPr lang="en-US" sz="2400" dirty="0" smtClean="0"/>
              <a:t>Non-response errors)</a:t>
            </a:r>
            <a:endParaRPr lang="th-TH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75055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4</a:t>
            </a:r>
            <a:r>
              <a:rPr lang="th-TH" sz="3200" b="1" dirty="0" smtClean="0">
                <a:solidFill>
                  <a:schemeClr val="bg1"/>
                </a:solidFill>
              </a:rPr>
              <a:t>.3 การเก็บรวบรวมข้อมูลและข้อผิดพลาดของการออกแบบการวิจัย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7224" y="1357298"/>
            <a:ext cx="49968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ข้อพึงระวังในการออกแบบการวิจัยการตลาด</a:t>
            </a:r>
            <a:endParaRPr lang="en-US" sz="3200" b="1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4030602" y="600055"/>
            <a:ext cx="49391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4.3.3 ข้อพึงระวังในการออกแบบการวิจัยการตลาด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91520" y="2643182"/>
            <a:ext cx="36038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4.3.2 ความคลาดเคลื่อนของการวิจัย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00166" y="2071678"/>
            <a:ext cx="728667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288000">
              <a:buFont typeface="+mj-lt"/>
              <a:buAutoNum type="arabicPeriod"/>
            </a:pPr>
            <a:r>
              <a:rPr lang="th-TH" sz="2800" b="1" dirty="0" smtClean="0"/>
              <a:t>การระบุกลุ่มตัวอย่าง</a:t>
            </a:r>
          </a:p>
          <a:p>
            <a:pPr lvl="0" indent="288000">
              <a:buFont typeface="+mj-lt"/>
              <a:buAutoNum type="arabicPeriod"/>
            </a:pPr>
            <a:r>
              <a:rPr lang="th-TH" sz="2800" b="1" dirty="0" smtClean="0"/>
              <a:t>พื้นที่ในการเก็บข้อมูล</a:t>
            </a:r>
            <a:r>
              <a:rPr lang="th-TH" sz="2800" dirty="0" smtClean="0"/>
              <a:t> </a:t>
            </a:r>
          </a:p>
          <a:p>
            <a:pPr lvl="0" indent="288000">
              <a:buFont typeface="+mj-lt"/>
              <a:buAutoNum type="arabicPeriod"/>
            </a:pPr>
            <a:r>
              <a:rPr lang="th-TH" sz="2800" b="1" dirty="0" smtClean="0"/>
              <a:t>จำนวนข้อมูล</a:t>
            </a:r>
            <a:r>
              <a:rPr lang="th-TH" sz="2800" dirty="0" smtClean="0"/>
              <a:t> </a:t>
            </a:r>
          </a:p>
          <a:p>
            <a:pPr lvl="0" indent="288000">
              <a:buFont typeface="+mj-lt"/>
              <a:buAutoNum type="arabicPeriod"/>
            </a:pPr>
            <a:r>
              <a:rPr lang="th-TH" sz="2800" b="1" dirty="0" smtClean="0"/>
              <a:t>ช่วงเวลาในการเก็บข้อมูล </a:t>
            </a:r>
          </a:p>
          <a:p>
            <a:pPr lvl="0" indent="288000">
              <a:buFont typeface="+mj-lt"/>
              <a:buAutoNum type="arabicPeriod"/>
            </a:pPr>
            <a:r>
              <a:rPr lang="th-TH" sz="2800" b="1" dirty="0" smtClean="0"/>
              <a:t>การจัดทำแบบสอบถาม</a:t>
            </a:r>
            <a:r>
              <a:rPr lang="th-TH" sz="2800" dirty="0" smtClean="0"/>
              <a:t> </a:t>
            </a:r>
          </a:p>
          <a:p>
            <a:pPr lvl="0" indent="288000">
              <a:buFont typeface="+mj-lt"/>
              <a:buAutoNum type="arabicPeriod"/>
            </a:pPr>
            <a:r>
              <a:rPr lang="th-TH" sz="2800" b="1" dirty="0" smtClean="0"/>
              <a:t>จำนวนข้อคำถาม  </a:t>
            </a:r>
          </a:p>
          <a:p>
            <a:pPr lvl="0" indent="288000">
              <a:buFont typeface="+mj-lt"/>
              <a:buAutoNum type="arabicPeriod"/>
            </a:pPr>
            <a:r>
              <a:rPr lang="th-TH" sz="2800" b="1" dirty="0" smtClean="0"/>
              <a:t>ความโน้มเอียงในการแปลผล</a:t>
            </a:r>
            <a:r>
              <a:rPr lang="th-TH" sz="2800" dirty="0" smtClean="0"/>
              <a:t> </a:t>
            </a:r>
          </a:p>
          <a:p>
            <a:pPr lvl="0" indent="288000"/>
            <a:r>
              <a:rPr lang="en-US" sz="2800" dirty="0" smtClean="0"/>
              <a:t>Triple -S Disease(s): </a:t>
            </a:r>
            <a:br>
              <a:rPr lang="en-US" sz="2800" dirty="0" smtClean="0"/>
            </a:br>
            <a:r>
              <a:rPr lang="en-US" sz="2800" dirty="0" smtClean="0"/>
              <a:t>           Self selected sample / Self serving study/ Small statistical samples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47067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4.1 แนวคิดการออกแบบการวิจัยการตลาด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57224" y="1357298"/>
            <a:ext cx="59025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วิธีทางวิทยาศาสตร์เพื่อให้การวิจัยได้ผลลัพธ์ที่เชื่อถือ</a:t>
            </a:r>
            <a:endParaRPr lang="en-US" sz="3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451491" y="600055"/>
            <a:ext cx="45336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4.1.1 แนวทางการออกแบบการวิจัยการตลาด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85918" y="2214554"/>
            <a:ext cx="4773743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indent="-306000">
              <a:buAutoNum type="arabicPeriod"/>
            </a:pPr>
            <a:r>
              <a:rPr lang="th-TH" sz="2800" b="1" dirty="0" smtClean="0"/>
              <a:t>แนวทางเชิงประจักษ์ (</a:t>
            </a:r>
            <a:r>
              <a:rPr lang="en-US" sz="2800" b="1" dirty="0" smtClean="0"/>
              <a:t>Empirical approach) </a:t>
            </a:r>
            <a:endParaRPr lang="th-TH" sz="2800" b="1" dirty="0" smtClean="0"/>
          </a:p>
          <a:p>
            <a:pPr indent="-306000">
              <a:buAutoNum type="arabicPeriod"/>
            </a:pPr>
            <a:r>
              <a:rPr lang="th-TH" sz="2800" b="1" dirty="0" smtClean="0"/>
              <a:t>การสังเกต (</a:t>
            </a:r>
            <a:r>
              <a:rPr lang="en-US" sz="2800" b="1" dirty="0" smtClean="0"/>
              <a:t>Observations) </a:t>
            </a:r>
            <a:endParaRPr lang="th-TH" sz="2800" b="1" dirty="0" smtClean="0"/>
          </a:p>
          <a:p>
            <a:pPr indent="-306000">
              <a:buAutoNum type="arabicPeriod"/>
            </a:pPr>
            <a:r>
              <a:rPr lang="th-TH" sz="2800" b="1" dirty="0" smtClean="0"/>
              <a:t>การตั้งคำถาม (</a:t>
            </a:r>
            <a:r>
              <a:rPr lang="en-US" sz="2800" b="1" dirty="0" smtClean="0"/>
              <a:t>Questions) </a:t>
            </a:r>
            <a:endParaRPr lang="th-TH" sz="2800" b="1" dirty="0" smtClean="0"/>
          </a:p>
          <a:p>
            <a:pPr indent="-306000">
              <a:buAutoNum type="arabicPeriod"/>
            </a:pPr>
            <a:r>
              <a:rPr lang="th-TH" sz="2800" b="1" dirty="0" smtClean="0"/>
              <a:t>สมมติฐาน (</a:t>
            </a:r>
            <a:r>
              <a:rPr lang="en-US" sz="2800" b="1" dirty="0" smtClean="0"/>
              <a:t>Hypotheses)</a:t>
            </a:r>
            <a:r>
              <a:rPr lang="th-TH" sz="2800" b="1" dirty="0" smtClean="0"/>
              <a:t> </a:t>
            </a:r>
          </a:p>
          <a:p>
            <a:pPr indent="-306000">
              <a:buAutoNum type="arabicPeriod"/>
            </a:pPr>
            <a:r>
              <a:rPr lang="th-TH" sz="2800" b="1" dirty="0" smtClean="0"/>
              <a:t>การทดลอง (</a:t>
            </a:r>
            <a:r>
              <a:rPr lang="en-US" sz="2800" b="1" dirty="0" smtClean="0"/>
              <a:t>Experiments) </a:t>
            </a:r>
            <a:endParaRPr lang="th-TH" sz="2800" b="1" dirty="0" smtClean="0"/>
          </a:p>
          <a:p>
            <a:pPr indent="-306000">
              <a:buAutoNum type="arabicPeriod"/>
            </a:pPr>
            <a:r>
              <a:rPr lang="th-TH" sz="2800" b="1" dirty="0" smtClean="0"/>
              <a:t>การวิเคราะห์ </a:t>
            </a:r>
            <a:r>
              <a:rPr lang="en-US" sz="2800" b="1" dirty="0" smtClean="0"/>
              <a:t>(Analysis) </a:t>
            </a:r>
            <a:endParaRPr lang="th-TH" sz="2800" b="1" dirty="0" smtClean="0"/>
          </a:p>
          <a:p>
            <a:pPr indent="-306000">
              <a:buAutoNum type="arabicPeriod"/>
            </a:pPr>
            <a:r>
              <a:rPr lang="th-TH" sz="2800" b="1" dirty="0" smtClean="0"/>
              <a:t>การสรุป </a:t>
            </a:r>
            <a:r>
              <a:rPr lang="en-US" sz="2800" b="1" dirty="0" smtClean="0"/>
              <a:t>(Conclusions) </a:t>
            </a:r>
            <a:endParaRPr lang="th-TH" sz="2800" b="1" dirty="0" smtClean="0"/>
          </a:p>
          <a:p>
            <a:pPr indent="-306000">
              <a:buAutoNum type="arabicPeriod"/>
            </a:pPr>
            <a:r>
              <a:rPr lang="th-TH" sz="2800" b="1" dirty="0" smtClean="0"/>
              <a:t>การทำซ้ำ </a:t>
            </a:r>
            <a:r>
              <a:rPr lang="en-US" sz="2800" b="1" dirty="0" smtClean="0"/>
              <a:t>(Replication</a:t>
            </a:r>
            <a:r>
              <a:rPr lang="th-TH" sz="2800" b="1" dirty="0" smtClean="0"/>
              <a:t>) </a:t>
            </a:r>
            <a:endParaRPr lang="th-TH" sz="2800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87016" y="1844093"/>
            <a:ext cx="8856984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r"/>
            <a:r>
              <a:rPr lang="th-TH" sz="3200" b="1" smtClean="0">
                <a:solidFill>
                  <a:schemeClr val="bg1"/>
                </a:solidFill>
              </a:rPr>
              <a:t>วิจัย</a:t>
            </a:r>
            <a:r>
              <a:rPr lang="th-TH" sz="3200" b="1" dirty="0" smtClean="0">
                <a:solidFill>
                  <a:schemeClr val="bg1"/>
                </a:solidFill>
              </a:rPr>
              <a:t>การตลาด</a:t>
            </a:r>
            <a:endParaRPr lang="en-US" sz="3000" b="1" dirty="0" smtClean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44" y="1355754"/>
            <a:ext cx="8856984" cy="553998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th-TH" sz="3000" b="1" dirty="0" smtClean="0">
                <a:solidFill>
                  <a:schemeClr val="bg1"/>
                </a:solidFill>
              </a:rPr>
              <a:t>บทที่ 4 การออกแบบการวิจัยการตลาด</a:t>
            </a:r>
            <a:endParaRPr lang="en-US" sz="30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47067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4.1 แนวคิดการออกแบบการวิจัยการตลาด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57224" y="1357298"/>
            <a:ext cx="73468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กรอบข้อคำถาม เพื่อใช้เป็นแนวทางการออกแบบการวิจัยการตลาด</a:t>
            </a:r>
            <a:endParaRPr lang="en-US" sz="3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451491" y="600055"/>
            <a:ext cx="45336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4.1.1 แนวทางการออกแบบการวิจัยการตลาด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57356" y="2143116"/>
            <a:ext cx="2927083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indent="-306000">
              <a:buAutoNum type="arabicPeriod"/>
            </a:pPr>
            <a:r>
              <a:rPr lang="th-TH" sz="2800" b="1" dirty="0" smtClean="0"/>
              <a:t>อะไรคือข้อมูลที่ต้องการ</a:t>
            </a:r>
            <a:r>
              <a:rPr lang="en-US" sz="2800" b="1" dirty="0" smtClean="0"/>
              <a:t>?</a:t>
            </a:r>
            <a:endParaRPr lang="th-TH" sz="2800" b="1" dirty="0" smtClean="0"/>
          </a:p>
          <a:p>
            <a:pPr indent="-306000">
              <a:buAutoNum type="arabicPeriod"/>
            </a:pPr>
            <a:r>
              <a:rPr lang="th-TH" sz="2800" b="1" dirty="0" smtClean="0"/>
              <a:t>ใครคือกลุ่มเป้าหมาย</a:t>
            </a:r>
            <a:r>
              <a:rPr lang="en-US" sz="2800" b="1" dirty="0" smtClean="0"/>
              <a:t>?</a:t>
            </a:r>
            <a:endParaRPr lang="th-TH" sz="2800" b="1" dirty="0" smtClean="0"/>
          </a:p>
          <a:p>
            <a:pPr indent="-306000">
              <a:buAutoNum type="arabicPeriod"/>
            </a:pPr>
            <a:r>
              <a:rPr lang="th-TH" sz="2800" b="1" dirty="0" smtClean="0"/>
              <a:t>ต้องการเก็บข้อมูลเมื่อไร</a:t>
            </a:r>
            <a:r>
              <a:rPr lang="en-US" sz="2800" b="1" dirty="0" smtClean="0"/>
              <a:t>?</a:t>
            </a:r>
            <a:endParaRPr lang="th-TH" sz="2800" b="1" dirty="0" smtClean="0"/>
          </a:p>
          <a:p>
            <a:pPr indent="-306000">
              <a:buAutoNum type="arabicPeriod"/>
            </a:pPr>
            <a:r>
              <a:rPr lang="th-TH" sz="2800" b="1" dirty="0" smtClean="0"/>
              <a:t>ต้องการเก็บข้อมูลที่ไหน</a:t>
            </a:r>
            <a:r>
              <a:rPr lang="en-US" sz="2800" b="1" dirty="0" smtClean="0"/>
              <a:t>?</a:t>
            </a:r>
            <a:endParaRPr lang="th-TH" sz="2800" b="1" dirty="0" smtClean="0"/>
          </a:p>
          <a:p>
            <a:pPr indent="-306000">
              <a:buAutoNum type="arabicPeriod"/>
            </a:pPr>
            <a:r>
              <a:rPr lang="th-TH" sz="2800" b="1" dirty="0" smtClean="0"/>
              <a:t>เก็บข้อมูลอย่างไร</a:t>
            </a:r>
            <a:r>
              <a:rPr lang="en-US" sz="2800" b="1" dirty="0" smtClean="0"/>
              <a:t>?</a:t>
            </a:r>
            <a:endParaRPr lang="th-TH" sz="2800" b="1" dirty="0" smtClean="0"/>
          </a:p>
          <a:p>
            <a:pPr indent="-306000">
              <a:buAutoNum type="arabicPeriod"/>
            </a:pPr>
            <a:r>
              <a:rPr lang="th-TH" sz="2800" b="1" dirty="0" smtClean="0"/>
              <a:t>ใครเป็นผู้เก็บข้อมูล</a:t>
            </a:r>
            <a:r>
              <a:rPr lang="en-US" sz="2800" b="1" dirty="0" smtClean="0"/>
              <a:t>?</a:t>
            </a:r>
            <a:endParaRPr lang="th-TH" sz="2800" b="1" dirty="0" smtClean="0"/>
          </a:p>
          <a:p>
            <a:pPr indent="-306000">
              <a:buAutoNum type="arabicPeriod"/>
            </a:pPr>
            <a:r>
              <a:rPr lang="th-TH" sz="2800" b="1" dirty="0" smtClean="0"/>
              <a:t>ต้องการข้อมูลแบบใด</a:t>
            </a:r>
            <a:r>
              <a:rPr lang="en-US" sz="2800" b="1" dirty="0" smtClean="0"/>
              <a:t>?</a:t>
            </a:r>
            <a:endParaRPr lang="th-TH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47067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4.1 แนวคิดการออกแบบการวิจัยการตลาด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57224" y="1357298"/>
            <a:ext cx="51892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คำถามที่นำไปสู่การออกแบบการวิจัยการตลาด</a:t>
            </a:r>
            <a:endParaRPr lang="en-US" sz="3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531641" y="600055"/>
            <a:ext cx="44534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4.1.2 กระบวนการออกแบบการวิจัยการตลาด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57356" y="2143116"/>
            <a:ext cx="585897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indent="-306000">
              <a:buAutoNum type="arabicPeriod"/>
            </a:pPr>
            <a:r>
              <a:rPr lang="th-TH" sz="2800" b="1" dirty="0" smtClean="0"/>
              <a:t>องค์</a:t>
            </a:r>
            <a:r>
              <a:rPr lang="th-TH" sz="2800" b="1" dirty="0"/>
              <a:t>ความรู้อะไรที่นักวิจัยจะใช้ในการวิจัยครั้งนี้ </a:t>
            </a:r>
            <a:endParaRPr lang="th-TH" sz="2800" b="1" dirty="0" smtClean="0"/>
          </a:p>
          <a:p>
            <a:pPr indent="-306000">
              <a:buAutoNum type="arabicPeriod"/>
            </a:pPr>
            <a:r>
              <a:rPr lang="th-TH" sz="2800" b="1" dirty="0"/>
              <a:t>จะใช้กลยุทธ์อะไรที่</a:t>
            </a:r>
            <a:r>
              <a:rPr lang="th-TH" sz="2800" b="1" dirty="0" err="1"/>
              <a:t>ทํา</a:t>
            </a:r>
            <a:r>
              <a:rPr lang="th-TH" sz="2800" b="1" dirty="0"/>
              <a:t>ให้ได้ผลลัพธ์ของการวิจัย </a:t>
            </a:r>
            <a:endParaRPr lang="th-TH" sz="2800" b="1" dirty="0" smtClean="0"/>
          </a:p>
          <a:p>
            <a:pPr indent="-306000">
              <a:buAutoNum type="arabicPeriod"/>
            </a:pPr>
            <a:r>
              <a:rPr lang="th-TH" sz="2800" b="1" dirty="0"/>
              <a:t>จะใช้วิธีการเก็บข้อมูล และจะวิเคราะห์ข้อมูลโดยใช้วิธีใด </a:t>
            </a:r>
          </a:p>
        </p:txBody>
      </p:sp>
    </p:spTree>
    <p:extLst>
      <p:ext uri="{BB962C8B-B14F-4D97-AF65-F5344CB8AC3E}">
        <p14:creationId xmlns:p14="http://schemas.microsoft.com/office/powerpoint/2010/main" val="1444909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16545" y="1000108"/>
            <a:ext cx="31838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กรอบการออกแบบการวิจัย </a:t>
            </a:r>
            <a:endParaRPr lang="en-US" sz="3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4221" y="142852"/>
            <a:ext cx="45720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/>
              <a:t>4.1.2 กระบวนการออกแบบการวิจัยการตลาด</a:t>
            </a:r>
            <a:endParaRPr lang="en-US" sz="2800" b="1" dirty="0" smtClean="0"/>
          </a:p>
        </p:txBody>
      </p:sp>
      <p:pic>
        <p:nvPicPr>
          <p:cNvPr id="7" name="Picture 6" descr="องค์ความรู้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857364"/>
            <a:ext cx="8429620" cy="23054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646523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4</a:t>
            </a:r>
            <a:r>
              <a:rPr lang="th-TH" sz="3200" b="1" dirty="0" smtClean="0">
                <a:solidFill>
                  <a:schemeClr val="bg1"/>
                </a:solidFill>
              </a:rPr>
              <a:t>.2 ประเภทของการวิจัยการตลาดและประเภทของข้อมูล</a:t>
            </a:r>
            <a:endParaRPr lang="en-US" sz="3200" b="1" dirty="0" smtClean="0">
              <a:solidFill>
                <a:schemeClr val="bg1"/>
              </a:solidFill>
            </a:endParaRPr>
          </a:p>
          <a:p>
            <a:endParaRPr lang="th-TH" sz="3200" b="1" dirty="0" smtClean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7224" y="1357298"/>
            <a:ext cx="35509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/>
              <a:t>การออกแบบการวิจัยการตลาด </a:t>
            </a:r>
            <a:endParaRPr lang="en-US" sz="3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391552" y="600055"/>
            <a:ext cx="35782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4.2.1 ประเภทของการวิจัยการตลาด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47664" y="2063997"/>
            <a:ext cx="691276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th-TH" sz="2800" b="1" dirty="0"/>
              <a:t>การเลือกรูปแบบการ</a:t>
            </a:r>
            <a:r>
              <a:rPr lang="th-TH" sz="2800" b="1" dirty="0" err="1"/>
              <a:t>ทํา</a:t>
            </a:r>
            <a:r>
              <a:rPr lang="th-TH" sz="2800" b="1" dirty="0"/>
              <a:t>วิจัย (</a:t>
            </a:r>
            <a:r>
              <a:rPr lang="en-GB" sz="2800" b="1" dirty="0"/>
              <a:t>Research  approach</a:t>
            </a:r>
            <a:r>
              <a:rPr lang="en-GB" sz="2800" b="1" dirty="0" smtClean="0"/>
              <a:t>)</a:t>
            </a:r>
            <a:r>
              <a:rPr lang="th-TH" sz="2800" b="1" dirty="0" smtClean="0"/>
              <a:t>  </a:t>
            </a:r>
            <a:r>
              <a:rPr lang="th-TH" sz="2800" dirty="0" smtClean="0"/>
              <a:t/>
            </a:r>
            <a:br>
              <a:rPr lang="th-TH" sz="2800" dirty="0" smtClean="0"/>
            </a:br>
            <a:r>
              <a:rPr lang="th-TH" sz="2800" dirty="0" smtClean="0"/>
              <a:t>เช่น การวิจัยเชิงสาเหตุ  การวิจัยเชิงพรรณนา</a:t>
            </a:r>
            <a:r>
              <a:rPr lang="en-GB" sz="2800" dirty="0" smtClean="0"/>
              <a:t> </a:t>
            </a:r>
            <a:endParaRPr lang="th-TH" sz="2800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th-TH" sz="2800" b="1" dirty="0"/>
              <a:t>การเลือกเทคนิควิจัย (</a:t>
            </a:r>
            <a:r>
              <a:rPr lang="en-GB" sz="2800" b="1" dirty="0"/>
              <a:t>Research  tactics) </a:t>
            </a:r>
            <a:r>
              <a:rPr lang="th-TH" sz="2800" dirty="0" smtClean="0"/>
              <a:t/>
            </a:r>
            <a:br>
              <a:rPr lang="th-TH" sz="2800" dirty="0" smtClean="0"/>
            </a:br>
            <a:r>
              <a:rPr lang="th-TH" sz="2800" dirty="0" smtClean="0"/>
              <a:t>ได้แก่ การสร้าง</a:t>
            </a:r>
            <a:r>
              <a:rPr lang="th-TH" sz="2800" dirty="0"/>
              <a:t>เครื่องมือวัดสิ่งที่สนใจ  </a:t>
            </a:r>
            <a:r>
              <a:rPr lang="th-TH" sz="2800" dirty="0" smtClean="0"/>
              <a:t>การสร้าง</a:t>
            </a:r>
            <a:r>
              <a:rPr lang="th-TH" sz="2800" dirty="0"/>
              <a:t>แบบสอบถาม การออกแบบการทดลอง </a:t>
            </a:r>
            <a:r>
              <a:rPr lang="th-TH" sz="2800" dirty="0" smtClean="0"/>
              <a:t>การ</a:t>
            </a:r>
            <a:r>
              <a:rPr lang="th-TH" sz="2800" dirty="0"/>
              <a:t>ออกแบบแผนการ</a:t>
            </a:r>
            <a:r>
              <a:rPr lang="th-TH" sz="2800" dirty="0" smtClean="0"/>
              <a:t>สุ่มตัวอย่าง </a:t>
            </a:r>
            <a:r>
              <a:rPr lang="th-TH" sz="2800" dirty="0"/>
              <a:t>และเทคนิค </a:t>
            </a:r>
            <a:r>
              <a:rPr lang="th-TH" sz="2800" dirty="0" smtClean="0"/>
              <a:t>กา</a:t>
            </a:r>
            <a:r>
              <a:rPr lang="th-TH" sz="2800" dirty="0"/>
              <a:t>ร</a:t>
            </a:r>
            <a:r>
              <a:rPr lang="th-TH" sz="2800" dirty="0" smtClean="0"/>
              <a:t>วิเคราะห์ข้อมูล</a:t>
            </a:r>
            <a:endParaRPr lang="th-TH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188640"/>
            <a:ext cx="5753100" cy="65436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57158" y="357166"/>
            <a:ext cx="34371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กระบวนการออกแบบการวิจัย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646523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4</a:t>
            </a:r>
            <a:r>
              <a:rPr lang="th-TH" sz="3200" b="1" dirty="0" smtClean="0">
                <a:solidFill>
                  <a:schemeClr val="bg1"/>
                </a:solidFill>
              </a:rPr>
              <a:t>.2 ประเภทของการวิจัยการตลาดและประเภทของข้อมูล</a:t>
            </a:r>
            <a:endParaRPr lang="en-US" sz="3200" b="1" dirty="0" smtClean="0">
              <a:solidFill>
                <a:schemeClr val="bg1"/>
              </a:solidFill>
            </a:endParaRPr>
          </a:p>
          <a:p>
            <a:endParaRPr lang="th-TH" sz="3200" b="1" dirty="0" smtClean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7224" y="1357298"/>
            <a:ext cx="68772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การแบ่งการวิจัยการตลาดตามลักษณะของการวิเคราะห์ข้อมูล </a:t>
            </a:r>
            <a:endParaRPr lang="en-US" sz="3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391552" y="600055"/>
            <a:ext cx="35782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4.2.1 ประเภทของการวิจัยการตลาด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43042" y="2143116"/>
            <a:ext cx="474328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indent="-306000">
              <a:buAutoNum type="arabicPeriod"/>
            </a:pPr>
            <a:r>
              <a:rPr lang="th-TH" sz="2800" b="1" dirty="0" smtClean="0"/>
              <a:t>การวิจัยเชิงคุณภาพ (</a:t>
            </a:r>
            <a:r>
              <a:rPr lang="en-US" sz="2800" b="1" dirty="0" smtClean="0"/>
              <a:t>Qualitative research</a:t>
            </a:r>
            <a:r>
              <a:rPr lang="th-TH" sz="2800" b="1" dirty="0" smtClean="0"/>
              <a:t>)</a:t>
            </a:r>
          </a:p>
          <a:p>
            <a:pPr indent="-306000">
              <a:buAutoNum type="arabicPeriod"/>
            </a:pPr>
            <a:r>
              <a:rPr lang="th-TH" sz="2800" b="1" dirty="0" smtClean="0"/>
              <a:t>การวิจัยเชิงปริมาณ (</a:t>
            </a:r>
            <a:r>
              <a:rPr lang="en-US" sz="2800" b="1" dirty="0" smtClean="0"/>
              <a:t>Quantitative research</a:t>
            </a:r>
            <a:r>
              <a:rPr lang="th-TH" sz="2800" b="1" dirty="0" smtClean="0"/>
              <a:t>)</a:t>
            </a:r>
            <a:endParaRPr lang="th-TH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57224" y="3500438"/>
            <a:ext cx="54088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การแบ่งการวิจัยการตลาดตามลักษณะการใช้งาน</a:t>
            </a:r>
            <a:endParaRPr lang="en-US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714480" y="4214818"/>
            <a:ext cx="490358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indent="-306000">
              <a:buAutoNum type="arabicPeriod"/>
            </a:pPr>
            <a:r>
              <a:rPr lang="th-TH" sz="2800" b="1" dirty="0"/>
              <a:t>การวิจัยเชิง</a:t>
            </a:r>
            <a:r>
              <a:rPr lang="th-TH" sz="2800" b="1" dirty="0" smtClean="0"/>
              <a:t>สืบค้น </a:t>
            </a:r>
            <a:r>
              <a:rPr lang="en-US" sz="2800" b="1" dirty="0" smtClean="0"/>
              <a:t>(Exploratory research)</a:t>
            </a:r>
          </a:p>
          <a:p>
            <a:pPr indent="-306000">
              <a:buAutoNum type="arabicPeriod"/>
            </a:pPr>
            <a:r>
              <a:rPr lang="th-TH" sz="2800" b="1" dirty="0" smtClean="0"/>
              <a:t>การวิจัยเชิงพรรณนา </a:t>
            </a:r>
            <a:r>
              <a:rPr lang="en-US" sz="2800" b="1" dirty="0" smtClean="0"/>
              <a:t>(Descriptive Research)</a:t>
            </a:r>
            <a:endParaRPr lang="th-TH" sz="2800" b="1" dirty="0" smtClean="0"/>
          </a:p>
          <a:p>
            <a:pPr indent="-306000">
              <a:buAutoNum type="arabicPeriod"/>
            </a:pPr>
            <a:r>
              <a:rPr lang="th-TH" sz="2800" b="1" dirty="0" smtClean="0"/>
              <a:t>การวิจัยเชิงสาเหตุ </a:t>
            </a:r>
            <a:r>
              <a:rPr lang="en-US" sz="2800" b="1" dirty="0" smtClean="0"/>
              <a:t>(Causal research)</a:t>
            </a:r>
            <a:endParaRPr lang="th-TH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40871569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428596" y="1142984"/>
          <a:ext cx="8429684" cy="3413760"/>
        </p:xfrm>
        <a:graphic>
          <a:graphicData uri="http://schemas.openxmlformats.org/drawingml/2006/table">
            <a:tbl>
              <a:tblPr/>
              <a:tblGrid>
                <a:gridCol w="2107421"/>
                <a:gridCol w="2107421"/>
                <a:gridCol w="2107421"/>
                <a:gridCol w="2107421"/>
              </a:tblGrid>
              <a:tr h="0">
                <a:tc gridSpan="4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400" b="1" dirty="0" smtClean="0">
                          <a:latin typeface="Angsana New"/>
                          <a:ea typeface="Calibri"/>
                        </a:rPr>
                        <a:t>การ</a:t>
                      </a:r>
                      <a:r>
                        <a:rPr lang="th-TH" sz="2400" b="1" dirty="0">
                          <a:latin typeface="Angsana New"/>
                          <a:ea typeface="Calibri"/>
                        </a:rPr>
                        <a:t>เปรียบเทียบคุณลักษณะของการวิจัยประเภทต่าง </a:t>
                      </a:r>
                      <a:r>
                        <a:rPr lang="th-TH" sz="2400" b="1" dirty="0" smtClean="0">
                          <a:latin typeface="Angsana New"/>
                          <a:ea typeface="Calibri"/>
                        </a:rPr>
                        <a:t>ๆ</a:t>
                      </a:r>
                      <a:endParaRPr lang="en-US" sz="2400" b="1" dirty="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000" b="1" kern="1200">
                          <a:latin typeface="Angsana New"/>
                          <a:ea typeface="Times New Roman"/>
                        </a:rPr>
                        <a:t>คุณลักษณะ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000" b="1" kern="1200" dirty="0">
                          <a:latin typeface="Angsana New"/>
                          <a:ea typeface="Times New Roman"/>
                        </a:rPr>
                        <a:t>การวิจัยเชิงสำรวจ</a:t>
                      </a:r>
                      <a:endParaRPr lang="en-US" sz="2400" b="1" dirty="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000" b="1" kern="1200">
                          <a:latin typeface="Angsana New"/>
                          <a:ea typeface="Times New Roman"/>
                        </a:rPr>
                        <a:t>การวิจัยเชิงพรรณนา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000" b="1" kern="1200">
                          <a:latin typeface="Angsana New"/>
                          <a:ea typeface="Times New Roman"/>
                        </a:rPr>
                        <a:t>การวิจัยเชิงสาเหตุ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000" b="1" kern="1200">
                          <a:latin typeface="Angsana New"/>
                          <a:ea typeface="Times New Roman"/>
                        </a:rPr>
                        <a:t>ความไม่แน่นอน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000" b="1" kern="1200">
                          <a:latin typeface="Angsana New"/>
                          <a:ea typeface="Times New Roman"/>
                        </a:rPr>
                        <a:t>สูง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000" b="1" kern="1200">
                          <a:latin typeface="Angsana New"/>
                          <a:ea typeface="Times New Roman"/>
                        </a:rPr>
                        <a:t>ปานกลาง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000" b="1" kern="1200">
                          <a:latin typeface="Angsana New"/>
                          <a:ea typeface="Times New Roman"/>
                        </a:rPr>
                        <a:t>ต่ำ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000" b="1" kern="1200">
                          <a:latin typeface="Angsana New"/>
                          <a:ea typeface="Times New Roman"/>
                        </a:rPr>
                        <a:t>ประเด็นสำคัญ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000" b="1" kern="1200">
                          <a:latin typeface="Angsana New"/>
                          <a:ea typeface="Times New Roman"/>
                        </a:rPr>
                        <a:t>คำถามการวิจัย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000" b="1" kern="1200">
                          <a:latin typeface="Angsana New"/>
                          <a:ea typeface="Times New Roman"/>
                        </a:rPr>
                        <a:t>คำถามการวิจัย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000" b="1" kern="1200">
                          <a:latin typeface="Angsana New"/>
                          <a:ea typeface="Times New Roman"/>
                        </a:rPr>
                        <a:t>สมมติฐานการวิจัย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000" b="1" kern="1200">
                          <a:latin typeface="Angsana New"/>
                          <a:ea typeface="Times New Roman"/>
                        </a:rPr>
                        <a:t>วิจัยเมื่อไร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000" b="1" kern="1200">
                          <a:latin typeface="Angsana New"/>
                          <a:ea typeface="Times New Roman"/>
                        </a:rPr>
                        <a:t>ขั้นตอนแรกของการตัดสินใจ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000" b="1" kern="1200">
                          <a:latin typeface="Angsana New"/>
                          <a:ea typeface="Times New Roman"/>
                        </a:rPr>
                        <a:t>ขั้นต่อมาของการตัดสินใจ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000" b="1" kern="1200">
                          <a:latin typeface="Angsana New"/>
                          <a:ea typeface="Times New Roman"/>
                        </a:rPr>
                        <a:t>ขั้นตัดสินใจ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000" b="1" kern="1200">
                          <a:latin typeface="Angsana New"/>
                          <a:ea typeface="Times New Roman"/>
                        </a:rPr>
                        <a:t>รูปแบบการวิจัย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000" b="1" kern="1200">
                          <a:latin typeface="Angsana New"/>
                          <a:ea typeface="Times New Roman"/>
                        </a:rPr>
                        <a:t>ไม่มีโครงสร้าง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000" b="1" kern="1200">
                          <a:latin typeface="Angsana New"/>
                          <a:ea typeface="Times New Roman"/>
                        </a:rPr>
                        <a:t>มีโครงสร้าง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000" b="1" kern="1200">
                          <a:latin typeface="Angsana New"/>
                          <a:ea typeface="Times New Roman"/>
                        </a:rPr>
                        <a:t>มีโครงสร้างมาก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000" b="1" kern="1200" dirty="0">
                          <a:latin typeface="Angsana New"/>
                          <a:ea typeface="Times New Roman"/>
                        </a:rPr>
                        <a:t>ธรรมชาติของผลลัพธ์</a:t>
                      </a:r>
                      <a:endParaRPr lang="en-US" sz="2400" b="1" dirty="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000" b="1" kern="1200">
                          <a:latin typeface="Angsana New"/>
                          <a:ea typeface="Times New Roman"/>
                        </a:rPr>
                        <a:t>มุ่งการค้นพบ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000" b="1" kern="1200" dirty="0">
                          <a:latin typeface="Angsana New"/>
                          <a:ea typeface="Times New Roman"/>
                        </a:rPr>
                        <a:t>มุ่งการยืนยัน แต่มักต้องมีการทำวิจัยเพิ่มเติม</a:t>
                      </a:r>
                      <a:endParaRPr lang="en-US" sz="2400" b="1" dirty="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000" b="1" kern="1200">
                          <a:latin typeface="Angsana New"/>
                          <a:ea typeface="Times New Roman"/>
                        </a:rPr>
                        <a:t>มุ่งการยืนยัน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000" b="1" kern="1200">
                          <a:latin typeface="Angsana New"/>
                          <a:ea typeface="Times New Roman"/>
                        </a:rPr>
                        <a:t>ตัวอย่าง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000" b="1" kern="1200">
                          <a:latin typeface="Angsana New"/>
                          <a:ea typeface="Times New Roman"/>
                        </a:rPr>
                        <a:t>ลูกค้าสนใจอาหารสำเร็จรูปแบบไหน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000" b="1" kern="1200">
                          <a:latin typeface="Angsana New"/>
                          <a:ea typeface="Times New Roman"/>
                        </a:rPr>
                        <a:t>คุณสมบัติอะไรของอาหารสำเร็จรูปที่ลูกค้าให้ความสำคัญมากที่สุด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000" b="1" kern="1200" dirty="0">
                          <a:latin typeface="Angsana New"/>
                          <a:ea typeface="Times New Roman"/>
                        </a:rPr>
                        <a:t>ระหว่างการส่งเสริมการขาย 2 แบบ แบบไหนที่ลูกค้าจะตัดสินใจซื้อมากที่สุด</a:t>
                      </a:r>
                      <a:endParaRPr lang="en-US" sz="2400" b="1" dirty="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Wut's Template 0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sana New">
      <a:majorFont>
        <a:latin typeface="Angsana New"/>
        <a:ea typeface=""/>
        <a:cs typeface="Angsana New"/>
      </a:majorFont>
      <a:minorFont>
        <a:latin typeface="Angsana New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sana New">
      <a:majorFont>
        <a:latin typeface="Angsana New"/>
        <a:ea typeface=""/>
        <a:cs typeface="Angsana New"/>
      </a:majorFont>
      <a:minorFont>
        <a:latin typeface="Angsana New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Wut's Template 01</Template>
  <TotalTime>12447</TotalTime>
  <Words>1337</Words>
  <Application>Microsoft Office PowerPoint</Application>
  <PresentationFormat>On-screen Show (4:3)</PresentationFormat>
  <Paragraphs>248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Angsana New</vt:lpstr>
      <vt:lpstr>Arial</vt:lpstr>
      <vt:lpstr>Calibri</vt:lpstr>
      <vt:lpstr>Cordia New</vt:lpstr>
      <vt:lpstr>Courier New</vt:lpstr>
      <vt:lpstr>Times New Roman</vt:lpstr>
      <vt:lpstr>Wingdings</vt:lpstr>
      <vt:lpstr>Wut's Template 01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บธม. 612 การจัดการในฐานะผู้ประกอบการ</dc:title>
  <dc:creator>Administrator</dc:creator>
  <cp:lastModifiedBy>Wut Sookcharoen</cp:lastModifiedBy>
  <cp:revision>1406</cp:revision>
  <dcterms:created xsi:type="dcterms:W3CDTF">2011-07-14T07:15:29Z</dcterms:created>
  <dcterms:modified xsi:type="dcterms:W3CDTF">2018-06-06T01:56:34Z</dcterms:modified>
</cp:coreProperties>
</file>